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85"/>
  </p:notesMasterIdLst>
  <p:handoutMasterIdLst>
    <p:handoutMasterId r:id="rId86"/>
  </p:handoutMasterIdLst>
  <p:sldIdLst>
    <p:sldId id="256" r:id="rId5"/>
    <p:sldId id="460" r:id="rId6"/>
    <p:sldId id="542" r:id="rId7"/>
    <p:sldId id="543" r:id="rId8"/>
    <p:sldId id="544" r:id="rId9"/>
    <p:sldId id="545" r:id="rId10"/>
    <p:sldId id="600" r:id="rId11"/>
    <p:sldId id="615" r:id="rId12"/>
    <p:sldId id="614" r:id="rId13"/>
    <p:sldId id="603" r:id="rId14"/>
    <p:sldId id="617" r:id="rId15"/>
    <p:sldId id="661" r:id="rId16"/>
    <p:sldId id="610" r:id="rId17"/>
    <p:sldId id="624" r:id="rId18"/>
    <p:sldId id="625" r:id="rId19"/>
    <p:sldId id="662" r:id="rId20"/>
    <p:sldId id="546" r:id="rId21"/>
    <p:sldId id="547" r:id="rId22"/>
    <p:sldId id="606" r:id="rId23"/>
    <p:sldId id="664" r:id="rId24"/>
    <p:sldId id="666" r:id="rId25"/>
    <p:sldId id="665" r:id="rId26"/>
    <p:sldId id="667" r:id="rId27"/>
    <p:sldId id="669" r:id="rId28"/>
    <p:sldId id="670" r:id="rId29"/>
    <p:sldId id="609" r:id="rId30"/>
    <p:sldId id="629" r:id="rId31"/>
    <p:sldId id="636" r:id="rId32"/>
    <p:sldId id="631" r:id="rId33"/>
    <p:sldId id="633" r:id="rId34"/>
    <p:sldId id="634" r:id="rId35"/>
    <p:sldId id="637" r:id="rId36"/>
    <p:sldId id="658" r:id="rId37"/>
    <p:sldId id="659" r:id="rId38"/>
    <p:sldId id="660" r:id="rId39"/>
    <p:sldId id="620" r:id="rId40"/>
    <p:sldId id="622" r:id="rId41"/>
    <p:sldId id="621" r:id="rId42"/>
    <p:sldId id="638" r:id="rId43"/>
    <p:sldId id="639" r:id="rId44"/>
    <p:sldId id="623" r:id="rId45"/>
    <p:sldId id="643" r:id="rId46"/>
    <p:sldId id="706" r:id="rId47"/>
    <p:sldId id="707" r:id="rId48"/>
    <p:sldId id="647" r:id="rId49"/>
    <p:sldId id="651" r:id="rId50"/>
    <p:sldId id="705" r:id="rId51"/>
    <p:sldId id="671" r:id="rId52"/>
    <p:sldId id="685" r:id="rId53"/>
    <p:sldId id="686" r:id="rId54"/>
    <p:sldId id="687" r:id="rId55"/>
    <p:sldId id="688" r:id="rId56"/>
    <p:sldId id="689" r:id="rId57"/>
    <p:sldId id="690" r:id="rId58"/>
    <p:sldId id="691" r:id="rId59"/>
    <p:sldId id="692" r:id="rId60"/>
    <p:sldId id="683" r:id="rId61"/>
    <p:sldId id="684" r:id="rId62"/>
    <p:sldId id="677" r:id="rId63"/>
    <p:sldId id="703" r:id="rId64"/>
    <p:sldId id="675" r:id="rId65"/>
    <p:sldId id="674" r:id="rId66"/>
    <p:sldId id="676" r:id="rId67"/>
    <p:sldId id="678" r:id="rId68"/>
    <p:sldId id="679" r:id="rId69"/>
    <p:sldId id="682" r:id="rId70"/>
    <p:sldId id="693" r:id="rId71"/>
    <p:sldId id="680" r:id="rId72"/>
    <p:sldId id="694" r:id="rId73"/>
    <p:sldId id="695" r:id="rId74"/>
    <p:sldId id="704" r:id="rId75"/>
    <p:sldId id="696" r:id="rId76"/>
    <p:sldId id="697" r:id="rId77"/>
    <p:sldId id="698" r:id="rId78"/>
    <p:sldId id="700" r:id="rId79"/>
    <p:sldId id="635" r:id="rId80"/>
    <p:sldId id="632" r:id="rId81"/>
    <p:sldId id="708" r:id="rId82"/>
    <p:sldId id="702" r:id="rId83"/>
    <p:sldId id="701" r:id="rId8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000000"/>
    <a:srgbClr val="78BE21"/>
    <a:srgbClr val="0D0D0D"/>
    <a:srgbClr val="E8E8E8"/>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647" autoAdjust="0"/>
    <p:restoredTop sz="89889" autoAdjust="0"/>
  </p:normalViewPr>
  <p:slideViewPr>
    <p:cSldViewPr snapToGrid="0">
      <p:cViewPr varScale="1">
        <p:scale>
          <a:sx n="62" d="100"/>
          <a:sy n="62" d="100"/>
        </p:scale>
        <p:origin x="-128" y="-536"/>
      </p:cViewPr>
      <p:guideLst>
        <p:guide orient="horz" pos="2160"/>
        <p:guide pos="3840"/>
      </p:guideLst>
    </p:cSldViewPr>
  </p:slideViewPr>
  <p:outlineViewPr>
    <p:cViewPr>
      <p:scale>
        <a:sx n="33" d="100"/>
        <a:sy n="33" d="100"/>
      </p:scale>
      <p:origin x="0" y="-20280"/>
    </p:cViewPr>
  </p:outlineViewPr>
  <p:notesTextViewPr>
    <p:cViewPr>
      <p:scale>
        <a:sx n="1" d="1"/>
        <a:sy n="1" d="1"/>
      </p:scale>
      <p:origin x="0" y="0"/>
    </p:cViewPr>
  </p:notesTextViewPr>
  <p:sorterViewPr>
    <p:cViewPr>
      <p:scale>
        <a:sx n="145" d="100"/>
        <a:sy n="145" d="100"/>
      </p:scale>
      <p:origin x="0" y="-26558"/>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70" Type="http://schemas.openxmlformats.org/officeDocument/2006/relationships/slide" Target="slides/slide66.xml"/><Relationship Id="rId71" Type="http://schemas.openxmlformats.org/officeDocument/2006/relationships/slide" Target="slides/slide67.xml"/><Relationship Id="rId72" Type="http://schemas.openxmlformats.org/officeDocument/2006/relationships/slide" Target="slides/slide68.xml"/><Relationship Id="rId73" Type="http://schemas.openxmlformats.org/officeDocument/2006/relationships/slide" Target="slides/slide69.xml"/><Relationship Id="rId74" Type="http://schemas.openxmlformats.org/officeDocument/2006/relationships/slide" Target="slides/slide70.xml"/><Relationship Id="rId75" Type="http://schemas.openxmlformats.org/officeDocument/2006/relationships/slide" Target="slides/slide71.xml"/><Relationship Id="rId76" Type="http://schemas.openxmlformats.org/officeDocument/2006/relationships/slide" Target="slides/slide72.xml"/><Relationship Id="rId77" Type="http://schemas.openxmlformats.org/officeDocument/2006/relationships/slide" Target="slides/slide73.xml"/><Relationship Id="rId78" Type="http://schemas.openxmlformats.org/officeDocument/2006/relationships/slide" Target="slides/slide74.xml"/><Relationship Id="rId79" Type="http://schemas.openxmlformats.org/officeDocument/2006/relationships/slide" Target="slides/slide75.xml"/><Relationship Id="rId90" Type="http://schemas.openxmlformats.org/officeDocument/2006/relationships/theme" Target="theme/theme1.xml"/><Relationship Id="rId91" Type="http://schemas.openxmlformats.org/officeDocument/2006/relationships/tableStyles" Target="tableStyles.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60" Type="http://schemas.openxmlformats.org/officeDocument/2006/relationships/slide" Target="slides/slide56.xml"/><Relationship Id="rId61" Type="http://schemas.openxmlformats.org/officeDocument/2006/relationships/slide" Target="slides/slide57.xml"/><Relationship Id="rId62" Type="http://schemas.openxmlformats.org/officeDocument/2006/relationships/slide" Target="slides/slide58.xml"/><Relationship Id="rId63" Type="http://schemas.openxmlformats.org/officeDocument/2006/relationships/slide" Target="slides/slide59.xml"/><Relationship Id="rId64" Type="http://schemas.openxmlformats.org/officeDocument/2006/relationships/slide" Target="slides/slide60.xml"/><Relationship Id="rId65" Type="http://schemas.openxmlformats.org/officeDocument/2006/relationships/slide" Target="slides/slide61.xml"/><Relationship Id="rId66" Type="http://schemas.openxmlformats.org/officeDocument/2006/relationships/slide" Target="slides/slide62.xml"/><Relationship Id="rId67" Type="http://schemas.openxmlformats.org/officeDocument/2006/relationships/slide" Target="slides/slide63.xml"/><Relationship Id="rId68" Type="http://schemas.openxmlformats.org/officeDocument/2006/relationships/slide" Target="slides/slide64.xml"/><Relationship Id="rId69" Type="http://schemas.openxmlformats.org/officeDocument/2006/relationships/slide" Target="slides/slide65.xml"/><Relationship Id="rId80" Type="http://schemas.openxmlformats.org/officeDocument/2006/relationships/slide" Target="slides/slide76.xml"/><Relationship Id="rId81" Type="http://schemas.openxmlformats.org/officeDocument/2006/relationships/slide" Target="slides/slide77.xml"/><Relationship Id="rId82" Type="http://schemas.openxmlformats.org/officeDocument/2006/relationships/slide" Target="slides/slide78.xml"/><Relationship Id="rId83" Type="http://schemas.openxmlformats.org/officeDocument/2006/relationships/slide" Target="slides/slide79.xml"/><Relationship Id="rId84" Type="http://schemas.openxmlformats.org/officeDocument/2006/relationships/slide" Target="slides/slide80.xml"/><Relationship Id="rId85" Type="http://schemas.openxmlformats.org/officeDocument/2006/relationships/notesMaster" Target="notesMasters/notesMaster1.xml"/><Relationship Id="rId86" Type="http://schemas.openxmlformats.org/officeDocument/2006/relationships/handoutMaster" Target="handoutMasters/handoutMaster1.xml"/><Relationship Id="rId87" Type="http://schemas.openxmlformats.org/officeDocument/2006/relationships/printerSettings" Target="printerSettings/printerSettings1.bin"/><Relationship Id="rId88" Type="http://schemas.openxmlformats.org/officeDocument/2006/relationships/presProps" Target="presProps.xml"/><Relationship Id="rId8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2930" tIns="46465" rIns="92930" bIns="46465"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970939" y="0"/>
            <a:ext cx="3037840" cy="466435"/>
          </a:xfrm>
          <a:prstGeom prst="rect">
            <a:avLst/>
          </a:prstGeom>
        </p:spPr>
        <p:txBody>
          <a:bodyPr vert="horz" lIns="92930" tIns="46465" rIns="92930" bIns="46465" rtlCol="0"/>
          <a:lstStyle>
            <a:lvl1pPr algn="r">
              <a:defRPr sz="1200"/>
            </a:lvl1pPr>
          </a:lstStyle>
          <a:p>
            <a:fld id="{F2A04DE5-F1A9-4D45-BF54-BEFDBA739CA2}" type="datetimeFigureOut">
              <a:rPr lang="en-US" smtClean="0">
                <a:latin typeface="NeueHaasGroteskText Std" panose="020B0504020202020204" pitchFamily="34" charset="0"/>
              </a:rPr>
              <a:t>6/26/17</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8"/>
            <a:ext cx="3037840" cy="466434"/>
          </a:xfrm>
          <a:prstGeom prst="rect">
            <a:avLst/>
          </a:prstGeom>
        </p:spPr>
        <p:txBody>
          <a:bodyPr vert="horz" lIns="92930" tIns="46465" rIns="92930" bIns="46465"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970939" y="8829968"/>
            <a:ext cx="3037840" cy="466434"/>
          </a:xfrm>
          <a:prstGeom prst="rect">
            <a:avLst/>
          </a:prstGeom>
        </p:spPr>
        <p:txBody>
          <a:bodyPr vert="horz" lIns="92930" tIns="46465" rIns="92930" bIns="46465"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2930" tIns="46465" rIns="92930" bIns="46465"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2930" tIns="46465" rIns="92930" bIns="46465" rtlCol="0"/>
          <a:lstStyle>
            <a:lvl1pPr algn="r">
              <a:defRPr sz="1200">
                <a:latin typeface="NeueHaasGroteskText Std" panose="020B0504020202020204" pitchFamily="34" charset="0"/>
              </a:defRPr>
            </a:lvl1pPr>
          </a:lstStyle>
          <a:p>
            <a:fld id="{A50CD39D-89B0-4C68-805A-35C75A7C20C8}" type="datetimeFigureOut">
              <a:rPr lang="en-US" smtClean="0"/>
              <a:pPr/>
              <a:t>6/26/17</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2930" tIns="46465" rIns="92930" bIns="46465" rtlCol="0" anchor="ctr"/>
          <a:lstStyle/>
          <a:p>
            <a:endParaRPr lang="en-US" dirty="0"/>
          </a:p>
        </p:txBody>
      </p:sp>
      <p:sp>
        <p:nvSpPr>
          <p:cNvPr id="5" name="Notes Placeholder 4"/>
          <p:cNvSpPr>
            <a:spLocks noGrp="1"/>
          </p:cNvSpPr>
          <p:nvPr>
            <p:ph type="body" sz="quarter" idx="3"/>
          </p:nvPr>
        </p:nvSpPr>
        <p:spPr>
          <a:xfrm>
            <a:off x="701040" y="4473891"/>
            <a:ext cx="5608320" cy="3660459"/>
          </a:xfrm>
          <a:prstGeom prst="rect">
            <a:avLst/>
          </a:prstGeom>
        </p:spPr>
        <p:txBody>
          <a:bodyPr vert="horz" lIns="92930" tIns="46465" rIns="92930" bIns="46465"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8"/>
            <a:ext cx="3037840" cy="466434"/>
          </a:xfrm>
          <a:prstGeom prst="rect">
            <a:avLst/>
          </a:prstGeom>
        </p:spPr>
        <p:txBody>
          <a:bodyPr vert="horz" lIns="92930" tIns="46465" rIns="92930" bIns="46465"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2930" tIns="46465" rIns="92930" bIns="46465"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3579203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13</a:t>
            </a:fld>
            <a:endParaRPr lang="en-US" dirty="0"/>
          </a:p>
        </p:txBody>
      </p:sp>
    </p:spTree>
    <p:extLst>
      <p:ext uri="{BB962C8B-B14F-4D97-AF65-F5344CB8AC3E}">
        <p14:creationId xmlns:p14="http://schemas.microsoft.com/office/powerpoint/2010/main" val="1944322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48</a:t>
            </a:fld>
            <a:endParaRPr lang="en-US" dirty="0"/>
          </a:p>
        </p:txBody>
      </p:sp>
    </p:spTree>
    <p:extLst>
      <p:ext uri="{BB962C8B-B14F-4D97-AF65-F5344CB8AC3E}">
        <p14:creationId xmlns:p14="http://schemas.microsoft.com/office/powerpoint/2010/main" val="1537194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smtClean="0"/>
              <a:t>Click to enter the slideshow title</a:t>
            </a:r>
            <a:endParaRPr lang="en-US" dirty="0"/>
          </a:p>
        </p:txBody>
      </p:sp>
      <p:sp>
        <p:nvSpPr>
          <p:cNvPr id="3" name="Rectangle 2"/>
          <p:cNvSpPr/>
          <p:nvPr userDrawn="1"/>
        </p:nvSpPr>
        <p:spPr>
          <a:xfrm>
            <a:off x="0" y="5387787"/>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6/26/17</a:t>
            </a:fld>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9118" y="1436952"/>
            <a:ext cx="5834253" cy="1348440"/>
          </a:xfrm>
          <a:prstGeom prst="rect">
            <a:avLst/>
          </a:prstGeom>
        </p:spPr>
      </p:pic>
    </p:spTree>
    <p:extLst>
      <p:ext uri="{BB962C8B-B14F-4D97-AF65-F5344CB8AC3E}">
        <p14:creationId xmlns:p14="http://schemas.microsoft.com/office/powerpoint/2010/main" val="3697389228"/>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smtClean="0"/>
              <a:t>Click to enter the slideshow title</a:t>
            </a:r>
            <a:endParaRPr lang="en-US" dirty="0"/>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6/26/17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MN.IT Service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72377" y="1803811"/>
            <a:ext cx="5447246" cy="723760"/>
          </a:xfrm>
          <a:prstGeom prst="rect">
            <a:avLst/>
          </a:prstGeom>
        </p:spPr>
      </p:pic>
    </p:spTree>
    <p:extLst>
      <p:ext uri="{BB962C8B-B14F-4D97-AF65-F5344CB8AC3E}">
        <p14:creationId xmlns:p14="http://schemas.microsoft.com/office/powerpoint/2010/main" val="657250676"/>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3532499751"/>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7C198DD1-C477-482D-A126-3FBDD1778E48}" type="datetime1">
              <a:rPr lang="en-US" smtClean="0"/>
              <a:t>6/26/17</a:t>
            </a:fld>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
        <p:nvSpPr>
          <p:cNvPr id="9"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716610083"/>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A198C9B-0587-4A1E-9E03-E4C9FE222F08}"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348584154"/>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smtClean="0"/>
              <a:t>Thank you!</a:t>
            </a:r>
            <a:endParaRPr lang="en-US" dirty="0"/>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firstname.lastname@state.mn.us</a:t>
            </a:r>
          </a:p>
          <a:p>
            <a:pPr lvl="0"/>
            <a:r>
              <a:rPr lang="en-US" dirty="0" smtClean="0"/>
              <a:t>555-555-5555</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6/26/17</a:t>
            </a:fld>
            <a:endParaRPr lang="en-US" dirty="0"/>
          </a:p>
        </p:txBody>
      </p:sp>
      <p:sp>
        <p:nvSpPr>
          <p:cNvPr id="5" name="Footer Placeholder 4"/>
          <p:cNvSpPr>
            <a:spLocks noGrp="1"/>
          </p:cNvSpPr>
          <p:nvPr>
            <p:ph type="ftr" sz="quarter" idx="12"/>
          </p:nvPr>
        </p:nvSpPr>
        <p:spPr>
          <a:xfrm>
            <a:off x="2885256" y="6356350"/>
            <a:ext cx="6421487" cy="365125"/>
          </a:xfrm>
        </p:spPr>
        <p:txBody>
          <a:bodyPr/>
          <a:lstStyle>
            <a:lvl1pPr>
              <a:defRPr>
                <a:solidFill>
                  <a:schemeClr val="bg1"/>
                </a:solidFill>
              </a:defRPr>
            </a:lvl1pPr>
          </a:lstStyle>
          <a:p>
            <a:r>
              <a:rPr lang="en-US" dirty="0" smtClean="0"/>
              <a:t>Leading for educational excellence and equity, every day for every one. </a:t>
            </a:r>
            <a:r>
              <a:rPr lang="en-US" dirty="0" smtClean="0">
                <a:solidFill>
                  <a:schemeClr val="accent2"/>
                </a:solidFill>
              </a:rPr>
              <a:t>|</a:t>
            </a:r>
            <a:r>
              <a:rPr lang="en-US" dirty="0" smtClean="0"/>
              <a:t> education.state.mn.us</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7176" y="594061"/>
            <a:ext cx="3486624" cy="463258"/>
          </a:xfrm>
          <a:prstGeom prst="rect">
            <a:avLst/>
          </a:prstGeom>
        </p:spPr>
      </p:pic>
    </p:spTree>
    <p:extLst>
      <p:ext uri="{BB962C8B-B14F-4D97-AF65-F5344CB8AC3E}">
        <p14:creationId xmlns:p14="http://schemas.microsoft.com/office/powerpoint/2010/main" val="555963846"/>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6/26/17</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12" r:id="rId3"/>
    <p:sldLayoutId id="2147483790" r:id="rId4"/>
    <p:sldLayoutId id="2147483789" r:id="rId5"/>
    <p:sldLayoutId id="2147483798" r:id="rId6"/>
  </p:sldLayoutIdLst>
  <p:timing>
    <p:tnLst>
      <p:par>
        <p:cTn xmlns:p14="http://schemas.microsoft.com/office/powerpoint/2010/mai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7.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9.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0.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1.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2.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3.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4.e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5.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6.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7.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e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e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emf"/></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0" y="3307976"/>
            <a:ext cx="12192000" cy="1438835"/>
          </a:xfrm>
        </p:spPr>
        <p:txBody>
          <a:bodyPr/>
          <a:lstStyle/>
          <a:p>
            <a:r>
              <a:rPr lang="en-US" dirty="0" smtClean="0"/>
              <a:t>E-12 EDUCATION, BONDING AND TAX BILLS</a:t>
            </a:r>
            <a:r>
              <a:rPr lang="en-US" dirty="0"/>
              <a:t/>
            </a:r>
            <a:br>
              <a:rPr lang="en-US" dirty="0"/>
            </a:br>
            <a:r>
              <a:rPr lang="en-US" sz="2800" dirty="0"/>
              <a:t>2017 Legislative Session</a:t>
            </a:r>
            <a:endParaRPr lang="en-US" dirty="0"/>
          </a:p>
        </p:txBody>
      </p:sp>
      <p:sp>
        <p:nvSpPr>
          <p:cNvPr id="2" name="Text Placeholder 1"/>
          <p:cNvSpPr>
            <a:spLocks noGrp="1"/>
          </p:cNvSpPr>
          <p:nvPr>
            <p:ph type="body" sz="quarter" idx="14"/>
          </p:nvPr>
        </p:nvSpPr>
        <p:spPr>
          <a:xfrm>
            <a:off x="3044514" y="5417574"/>
            <a:ext cx="6587067" cy="1622322"/>
          </a:xfrm>
        </p:spPr>
        <p:txBody>
          <a:bodyPr>
            <a:normAutofit/>
          </a:bodyPr>
          <a:lstStyle/>
          <a:p>
            <a:r>
              <a:rPr lang="en-US" sz="1600" b="1" dirty="0" smtClean="0">
                <a:solidFill>
                  <a:srgbClr val="000000"/>
                </a:solidFill>
              </a:rPr>
              <a:t>Tom Melcher – Director, School Finance </a:t>
            </a:r>
          </a:p>
          <a:p>
            <a:r>
              <a:rPr lang="en-US" sz="1600" b="1" dirty="0" smtClean="0">
                <a:solidFill>
                  <a:srgbClr val="000000"/>
                </a:solidFill>
              </a:rPr>
              <a:t>Adosh Unni – Director, Government Relations </a:t>
            </a:r>
          </a:p>
          <a:p>
            <a:r>
              <a:rPr lang="en-US" sz="1600" b="1" dirty="0" smtClean="0">
                <a:solidFill>
                  <a:schemeClr val="bg2">
                    <a:lumMod val="10000"/>
                  </a:schemeClr>
                </a:solidFill>
              </a:rPr>
              <a:t>Kate </a:t>
            </a:r>
            <a:r>
              <a:rPr lang="en-US" sz="1600" b="1" dirty="0">
                <a:solidFill>
                  <a:schemeClr val="bg2">
                    <a:lumMod val="10000"/>
                  </a:schemeClr>
                </a:solidFill>
              </a:rPr>
              <a:t>Lynne </a:t>
            </a:r>
            <a:r>
              <a:rPr lang="en-US" sz="1600" b="1" dirty="0" smtClean="0">
                <a:solidFill>
                  <a:schemeClr val="bg2">
                    <a:lumMod val="10000"/>
                  </a:schemeClr>
                </a:solidFill>
              </a:rPr>
              <a:t>Snyder -- Deputy </a:t>
            </a:r>
            <a:r>
              <a:rPr lang="en-US" sz="1600" b="1" dirty="0">
                <a:solidFill>
                  <a:schemeClr val="bg2">
                    <a:lumMod val="10000"/>
                  </a:schemeClr>
                </a:solidFill>
              </a:rPr>
              <a:t>Director, Government Relations</a:t>
            </a:r>
          </a:p>
          <a:p>
            <a:r>
              <a:rPr lang="en-US" sz="1600" dirty="0" smtClean="0">
                <a:solidFill>
                  <a:srgbClr val="000000"/>
                </a:solidFill>
                <a:latin typeface="Tahoma" pitchFamily="34" charset="0"/>
              </a:rPr>
              <a:t>May 30, 2017</a:t>
            </a:r>
            <a:endParaRPr lang="en-US" sz="1600" dirty="0">
              <a:solidFill>
                <a:srgbClr val="000000"/>
              </a:solidFill>
              <a:latin typeface="Tahoma" pitchFamily="34" charset="0"/>
            </a:endParaRPr>
          </a:p>
        </p:txBody>
      </p:sp>
    </p:spTree>
    <p:extLst>
      <p:ext uri="{BB962C8B-B14F-4D97-AF65-F5344CB8AC3E}">
        <p14:creationId xmlns:p14="http://schemas.microsoft.com/office/powerpoint/2010/main" val="28542732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General and Special Ed Funding</a:t>
            </a:r>
            <a:br>
              <a:rPr lang="en-US" sz="2400" dirty="0"/>
            </a:br>
            <a:r>
              <a:rPr lang="en-US" sz="3200" dirty="0" smtClean="0"/>
              <a:t>PUPIL TRANSPORTATION</a:t>
            </a:r>
            <a:endParaRPr lang="en-US" sz="3200" dirty="0"/>
          </a:p>
        </p:txBody>
      </p:sp>
      <p:sp>
        <p:nvSpPr>
          <p:cNvPr id="3" name="Content Placeholder 2"/>
          <p:cNvSpPr>
            <a:spLocks noGrp="1"/>
          </p:cNvSpPr>
          <p:nvPr>
            <p:ph idx="1"/>
          </p:nvPr>
        </p:nvSpPr>
        <p:spPr>
          <a:xfrm>
            <a:off x="497541" y="1438834"/>
            <a:ext cx="11255188" cy="4917515"/>
          </a:xfrm>
        </p:spPr>
        <p:txBody>
          <a:bodyPr>
            <a:normAutofit/>
          </a:bodyPr>
          <a:lstStyle/>
          <a:p>
            <a:pPr lvl="1"/>
            <a:r>
              <a:rPr lang="en-US" sz="2400" dirty="0" smtClean="0">
                <a:solidFill>
                  <a:schemeClr val="accent1"/>
                </a:solidFill>
              </a:rPr>
              <a:t>Beginning in FY 18, increases </a:t>
            </a:r>
            <a:r>
              <a:rPr lang="en-US" sz="2400" dirty="0">
                <a:solidFill>
                  <a:schemeClr val="accent1"/>
                </a:solidFill>
              </a:rPr>
              <a:t>transportation sparsity revenue by </a:t>
            </a:r>
            <a:r>
              <a:rPr lang="en-US" sz="2400" dirty="0" smtClean="0">
                <a:solidFill>
                  <a:schemeClr val="accent1"/>
                </a:solidFill>
              </a:rPr>
              <a:t>18.2% </a:t>
            </a:r>
            <a:r>
              <a:rPr lang="en-US" sz="2400" dirty="0">
                <a:solidFill>
                  <a:schemeClr val="accent1"/>
                </a:solidFill>
              </a:rPr>
              <a:t>of the difference between:</a:t>
            </a:r>
          </a:p>
          <a:p>
            <a:pPr lvl="2"/>
            <a:r>
              <a:rPr lang="en-US" sz="2400" dirty="0">
                <a:solidFill>
                  <a:schemeClr val="accent1"/>
                </a:solidFill>
              </a:rPr>
              <a:t>The lesser of the district’s actual regular and excess transportation cost including bus depreciation for the previous fiscal year or 105% of the district’s cost for the second previous year, and</a:t>
            </a:r>
          </a:p>
          <a:p>
            <a:pPr lvl="2"/>
            <a:r>
              <a:rPr lang="en-US" sz="2400" dirty="0">
                <a:solidFill>
                  <a:schemeClr val="accent1"/>
                </a:solidFill>
              </a:rPr>
              <a:t>The sum of 4.66% of the district’s basic revenue, transportation sparsity revenue and charter school transportation adjustment for the previous year.</a:t>
            </a:r>
          </a:p>
          <a:p>
            <a:pPr lvl="1"/>
            <a:r>
              <a:rPr lang="en-US" sz="2400" dirty="0">
                <a:solidFill>
                  <a:schemeClr val="accent1"/>
                </a:solidFill>
              </a:rPr>
              <a:t>A charter school’s adjustment equals the school district’s per pupil </a:t>
            </a:r>
            <a:r>
              <a:rPr lang="en-US" sz="2400" dirty="0" smtClean="0">
                <a:solidFill>
                  <a:schemeClr val="accent1"/>
                </a:solidFill>
              </a:rPr>
              <a:t>adjustment</a:t>
            </a:r>
          </a:p>
          <a:p>
            <a:pPr lvl="1">
              <a:buClr>
                <a:srgbClr val="003865"/>
              </a:buClr>
            </a:pPr>
            <a:r>
              <a:rPr lang="en-US" sz="2400" dirty="0" smtClean="0">
                <a:solidFill>
                  <a:srgbClr val="003865"/>
                </a:solidFill>
              </a:rPr>
              <a:t>(Same as Conference Report;  House had same language, but with </a:t>
            </a:r>
            <a:r>
              <a:rPr lang="en-US" sz="2400" dirty="0">
                <a:solidFill>
                  <a:srgbClr val="003865"/>
                </a:solidFill>
              </a:rPr>
              <a:t>52% of </a:t>
            </a:r>
            <a:r>
              <a:rPr lang="en-US" sz="2400" dirty="0" smtClean="0">
                <a:solidFill>
                  <a:srgbClr val="003865"/>
                </a:solidFill>
              </a:rPr>
              <a:t>difference which was one-time for </a:t>
            </a:r>
            <a:r>
              <a:rPr lang="en-US" sz="2400" dirty="0">
                <a:solidFill>
                  <a:srgbClr val="003865"/>
                </a:solidFill>
              </a:rPr>
              <a:t>FY 18 and FY 19 </a:t>
            </a:r>
            <a:r>
              <a:rPr lang="en-US" sz="2400" dirty="0" smtClean="0">
                <a:solidFill>
                  <a:srgbClr val="003865"/>
                </a:solidFill>
              </a:rPr>
              <a:t>only).</a:t>
            </a:r>
            <a:endParaRPr lang="en-US" sz="2400" dirty="0">
              <a:solidFill>
                <a:srgbClr val="003865"/>
              </a:solidFill>
            </a:endParaRPr>
          </a:p>
          <a:p>
            <a:pPr lvl="1"/>
            <a:endParaRPr lang="en-US" sz="2400" dirty="0">
              <a:solidFill>
                <a:schemeClr val="accent1"/>
              </a:solidFill>
            </a:endParaRP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10</a:t>
            </a:fld>
            <a:endParaRPr lang="en-US" dirty="0"/>
          </a:p>
        </p:txBody>
      </p:sp>
    </p:spTree>
    <p:extLst>
      <p:ext uri="{BB962C8B-B14F-4D97-AF65-F5344CB8AC3E}">
        <p14:creationId xmlns:p14="http://schemas.microsoft.com/office/powerpoint/2010/main" val="267003018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dirty="0" smtClean="0"/>
              <a:t>General </a:t>
            </a:r>
            <a:r>
              <a:rPr lang="en-US" sz="3100" dirty="0"/>
              <a:t>and Special Ed </a:t>
            </a:r>
            <a:r>
              <a:rPr lang="en-US" sz="3100" dirty="0" smtClean="0"/>
              <a:t>Funding</a:t>
            </a:r>
            <a:r>
              <a:rPr lang="en-US" dirty="0" smtClean="0"/>
              <a:t/>
            </a:r>
            <a:br>
              <a:rPr lang="en-US" dirty="0" smtClean="0"/>
            </a:br>
            <a:r>
              <a:rPr lang="en-US" dirty="0" smtClean="0"/>
              <a:t>                            SPECIAL ED FUNDING </a:t>
            </a:r>
            <a:r>
              <a:rPr lang="en-US" sz="4000" dirty="0" smtClean="0">
                <a:solidFill>
                  <a:srgbClr val="003865"/>
                </a:solidFill>
              </a:rPr>
              <a:t>ED ng</a:t>
            </a:r>
            <a:endParaRPr lang="en-US" dirty="0"/>
          </a:p>
        </p:txBody>
      </p:sp>
      <p:sp>
        <p:nvSpPr>
          <p:cNvPr id="3" name="Content Placeholder 2"/>
          <p:cNvSpPr>
            <a:spLocks noGrp="1"/>
          </p:cNvSpPr>
          <p:nvPr>
            <p:ph idx="1"/>
          </p:nvPr>
        </p:nvSpPr>
        <p:spPr>
          <a:xfrm>
            <a:off x="385762" y="1438835"/>
            <a:ext cx="11558587" cy="4917515"/>
          </a:xfrm>
        </p:spPr>
        <p:txBody>
          <a:bodyPr>
            <a:normAutofit fontScale="92500" lnSpcReduction="10000"/>
          </a:bodyPr>
          <a:lstStyle/>
          <a:p>
            <a:pPr lvl="1">
              <a:buClr>
                <a:srgbClr val="003865"/>
              </a:buClr>
            </a:pPr>
            <a:r>
              <a:rPr lang="en-US" sz="3100" b="1" dirty="0" smtClean="0"/>
              <a:t>Adjustment for closed / restructured programs:</a:t>
            </a:r>
          </a:p>
          <a:p>
            <a:pPr lvl="2">
              <a:buClr>
                <a:srgbClr val="003865"/>
              </a:buClr>
            </a:pPr>
            <a:r>
              <a:rPr lang="en-US" sz="3100" dirty="0" smtClean="0"/>
              <a:t>Adjust the prior year data and FY </a:t>
            </a:r>
            <a:r>
              <a:rPr lang="en-US" sz="3100" dirty="0"/>
              <a:t>2016 old formula revenue base used to calculate the hold harmless and growth cap for districts where programs are closed or moved to a </a:t>
            </a:r>
            <a:r>
              <a:rPr lang="en-US" sz="3100" dirty="0" smtClean="0"/>
              <a:t>cooperative (from Governor </a:t>
            </a:r>
            <a:r>
              <a:rPr lang="en-US" sz="3100" dirty="0"/>
              <a:t>and </a:t>
            </a:r>
            <a:r>
              <a:rPr lang="en-US" sz="3100" dirty="0" smtClean="0"/>
              <a:t>Conference)</a:t>
            </a:r>
          </a:p>
          <a:p>
            <a:pPr lvl="1">
              <a:buClr>
                <a:srgbClr val="003865"/>
              </a:buClr>
            </a:pPr>
            <a:r>
              <a:rPr lang="en-US" sz="3100" b="1" dirty="0" smtClean="0"/>
              <a:t>Transportation for students awaiting foster care:</a:t>
            </a:r>
            <a:endParaRPr lang="en-US" sz="3100" b="1" dirty="0"/>
          </a:p>
          <a:p>
            <a:pPr lvl="2">
              <a:buClr>
                <a:srgbClr val="003865"/>
              </a:buClr>
            </a:pPr>
            <a:r>
              <a:rPr lang="en-US" sz="3100" dirty="0" smtClean="0"/>
              <a:t>Maintains the authority include the cost of transportation for students awaiting foster care in special ed funding calculations (FIN 728)  despite a change in federal law removing these students from the definition of “homeless</a:t>
            </a:r>
            <a:r>
              <a:rPr lang="en-US" sz="3100" dirty="0"/>
              <a:t>”. </a:t>
            </a:r>
            <a:r>
              <a:rPr lang="en-US" sz="3100" dirty="0" smtClean="0"/>
              <a:t>(from </a:t>
            </a:r>
            <a:r>
              <a:rPr lang="en-US" sz="3100" dirty="0"/>
              <a:t>Governor and Conference)</a:t>
            </a:r>
          </a:p>
          <a:p>
            <a:pPr lvl="1">
              <a:buClr>
                <a:srgbClr val="003865"/>
              </a:buClr>
            </a:pPr>
            <a:endParaRPr lang="en-US" sz="2200" dirty="0"/>
          </a:p>
          <a:p>
            <a:pPr lvl="1">
              <a:buClr>
                <a:srgbClr val="003865"/>
              </a:buClr>
            </a:pPr>
            <a:endParaRPr lang="en-US" sz="2800" dirty="0" smtClean="0"/>
          </a:p>
          <a:p>
            <a:endParaRPr lang="en-US" dirty="0">
              <a:solidFill>
                <a:srgbClr val="000000"/>
              </a:solidFill>
            </a:endParaRP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323586100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dirty="0" smtClean="0"/>
              <a:t>General </a:t>
            </a:r>
            <a:r>
              <a:rPr lang="en-US" sz="3100" dirty="0"/>
              <a:t>and Special Ed </a:t>
            </a:r>
            <a:r>
              <a:rPr lang="en-US" sz="3100" dirty="0" smtClean="0"/>
              <a:t>Funding</a:t>
            </a:r>
            <a:r>
              <a:rPr lang="en-US" dirty="0" smtClean="0"/>
              <a:t/>
            </a:r>
            <a:br>
              <a:rPr lang="en-US" dirty="0" smtClean="0"/>
            </a:br>
            <a:r>
              <a:rPr lang="en-US" dirty="0" smtClean="0"/>
              <a:t>              SPECIAL ED FUNDING </a:t>
            </a:r>
            <a:r>
              <a:rPr lang="en-US" sz="4000" dirty="0" smtClean="0">
                <a:solidFill>
                  <a:srgbClr val="003865"/>
                </a:solidFill>
              </a:rPr>
              <a:t>ED ng</a:t>
            </a:r>
            <a:endParaRPr lang="en-US" dirty="0"/>
          </a:p>
        </p:txBody>
      </p:sp>
      <p:sp>
        <p:nvSpPr>
          <p:cNvPr id="3" name="Content Placeholder 2"/>
          <p:cNvSpPr>
            <a:spLocks noGrp="1"/>
          </p:cNvSpPr>
          <p:nvPr>
            <p:ph idx="1"/>
          </p:nvPr>
        </p:nvSpPr>
        <p:spPr>
          <a:xfrm>
            <a:off x="385762" y="1438835"/>
            <a:ext cx="11558587" cy="4917515"/>
          </a:xfrm>
        </p:spPr>
        <p:txBody>
          <a:bodyPr>
            <a:normAutofit fontScale="92500" lnSpcReduction="20000"/>
          </a:bodyPr>
          <a:lstStyle/>
          <a:p>
            <a:pPr>
              <a:buClr>
                <a:srgbClr val="003865"/>
              </a:buClr>
            </a:pPr>
            <a:r>
              <a:rPr lang="en-US" sz="3000" b="1" dirty="0" smtClean="0"/>
              <a:t>St Francis Tuition Billing:</a:t>
            </a:r>
          </a:p>
          <a:p>
            <a:pPr lvl="1"/>
            <a:r>
              <a:rPr lang="en-US" sz="2400" dirty="0" smtClean="0"/>
              <a:t>Restores the statutory authority </a:t>
            </a:r>
            <a:r>
              <a:rPr lang="en-US" sz="2400" dirty="0"/>
              <a:t>for </a:t>
            </a:r>
            <a:r>
              <a:rPr lang="en-US" sz="2400" dirty="0" smtClean="0"/>
              <a:t>MDE to </a:t>
            </a:r>
            <a:r>
              <a:rPr lang="en-US" sz="2400" dirty="0"/>
              <a:t>approve </a:t>
            </a:r>
            <a:r>
              <a:rPr lang="en-US" sz="2400" dirty="0" smtClean="0"/>
              <a:t>the inclusion of unreimbursed general </a:t>
            </a:r>
            <a:r>
              <a:rPr lang="en-US" sz="2400" dirty="0"/>
              <a:t>education costs </a:t>
            </a:r>
            <a:r>
              <a:rPr lang="en-US" sz="2400" dirty="0" smtClean="0"/>
              <a:t>in nonresident special education tuition bills for students residing at the Bar-None </a:t>
            </a:r>
            <a:r>
              <a:rPr lang="en-US" sz="2400" dirty="0"/>
              <a:t>residential </a:t>
            </a:r>
            <a:r>
              <a:rPr lang="en-US" sz="2400" dirty="0" smtClean="0"/>
              <a:t>facility and served at the Crossroads site in St Francis</a:t>
            </a:r>
            <a:r>
              <a:rPr lang="en-US" sz="2400" dirty="0"/>
              <a:t> </a:t>
            </a:r>
            <a:r>
              <a:rPr lang="en-US" sz="2400" dirty="0" smtClean="0"/>
              <a:t>(From Conference). Note - </a:t>
            </a:r>
            <a:r>
              <a:rPr lang="en-US" sz="2600" dirty="0" smtClean="0"/>
              <a:t>This authority was inadvertently deleted when an unrelated change was made in special education  statutes; St </a:t>
            </a:r>
            <a:r>
              <a:rPr lang="en-US" sz="2600" dirty="0"/>
              <a:t>Francis has </a:t>
            </a:r>
            <a:r>
              <a:rPr lang="en-US" sz="2600" dirty="0" smtClean="0"/>
              <a:t>continued to annually appeal to </a:t>
            </a:r>
            <a:r>
              <a:rPr lang="en-US" sz="2600" dirty="0"/>
              <a:t>MDE to bill these unreimbursed </a:t>
            </a:r>
            <a:r>
              <a:rPr lang="en-US" sz="2600" dirty="0" smtClean="0"/>
              <a:t>costs.</a:t>
            </a:r>
          </a:p>
          <a:p>
            <a:r>
              <a:rPr lang="en-US" sz="3000" b="1" dirty="0" smtClean="0"/>
              <a:t>Monticello Payment Adjustment</a:t>
            </a:r>
            <a:endParaRPr lang="en-US" sz="3000" b="1" dirty="0"/>
          </a:p>
          <a:p>
            <a:pPr lvl="1"/>
            <a:r>
              <a:rPr lang="en-US" sz="2400" dirty="0" smtClean="0"/>
              <a:t>Increases FY 2018 special ed aid </a:t>
            </a:r>
            <a:r>
              <a:rPr lang="en-US" sz="2400" dirty="0"/>
              <a:t>payments to </a:t>
            </a:r>
            <a:r>
              <a:rPr lang="en-US" sz="2400" dirty="0" smtClean="0"/>
              <a:t>ISD </a:t>
            </a:r>
            <a:r>
              <a:rPr lang="en-US" sz="2400" dirty="0"/>
              <a:t>882, Monticello, </a:t>
            </a:r>
            <a:r>
              <a:rPr lang="en-US" sz="2400" dirty="0" smtClean="0"/>
              <a:t>by </a:t>
            </a:r>
            <a:r>
              <a:rPr lang="en-US" sz="2400" dirty="0"/>
              <a:t>$</a:t>
            </a:r>
            <a:r>
              <a:rPr lang="en-US" sz="2400" dirty="0" smtClean="0"/>
              <a:t>800,000 to </a:t>
            </a:r>
            <a:r>
              <a:rPr lang="en-US" sz="2400" dirty="0"/>
              <a:t>mitigate cash flow problems created by an unforeseeable reduction in the district's special education aid for fiscal year 2016 as a result of the combined effects of converting from a host district cooperative to a joint powers cooperative and implementation of a new special education aid formula in the same fiscal </a:t>
            </a:r>
            <a:r>
              <a:rPr lang="en-US" sz="2400" dirty="0" smtClean="0"/>
              <a:t>year. Reduces the district’s FY 2019 payments by the same amount. </a:t>
            </a:r>
            <a:endParaRPr lang="en-US" sz="4400" dirty="0"/>
          </a:p>
          <a:p>
            <a:pPr lvl="1">
              <a:buClr>
                <a:srgbClr val="003865"/>
              </a:buClr>
            </a:pPr>
            <a:endParaRPr lang="en-US" sz="2200" dirty="0"/>
          </a:p>
          <a:p>
            <a:pPr lvl="1">
              <a:buClr>
                <a:srgbClr val="003865"/>
              </a:buClr>
            </a:pPr>
            <a:endParaRPr lang="en-US" sz="2800" dirty="0" smtClean="0"/>
          </a:p>
          <a:p>
            <a:endParaRPr lang="en-US" dirty="0">
              <a:solidFill>
                <a:srgbClr val="000000"/>
              </a:solidFill>
            </a:endParaRP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12</a:t>
            </a:fld>
            <a:endParaRPr lang="en-US" dirty="0"/>
          </a:p>
        </p:txBody>
      </p:sp>
    </p:spTree>
    <p:extLst>
      <p:ext uri="{BB962C8B-B14F-4D97-AF65-F5344CB8AC3E}">
        <p14:creationId xmlns:p14="http://schemas.microsoft.com/office/powerpoint/2010/main" val="7566752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MISCELLANEOUS GENERAL ED FUNDING CHANGES</a:t>
            </a:r>
            <a:br>
              <a:rPr lang="en-US" dirty="0" smtClean="0"/>
            </a:br>
            <a:endParaRPr lang="en-US" dirty="0"/>
          </a:p>
        </p:txBody>
      </p:sp>
      <p:sp>
        <p:nvSpPr>
          <p:cNvPr id="3" name="Content Placeholder 2"/>
          <p:cNvSpPr>
            <a:spLocks noGrp="1"/>
          </p:cNvSpPr>
          <p:nvPr>
            <p:ph idx="1"/>
          </p:nvPr>
        </p:nvSpPr>
        <p:spPr>
          <a:xfrm>
            <a:off x="578225" y="1728788"/>
            <a:ext cx="11093822" cy="4725799"/>
          </a:xfrm>
        </p:spPr>
        <p:txBody>
          <a:bodyPr>
            <a:normAutofit fontScale="92500" lnSpcReduction="10000"/>
          </a:bodyPr>
          <a:lstStyle/>
          <a:p>
            <a:pPr marL="342900" indent="-342900">
              <a:buClr>
                <a:srgbClr val="003865"/>
              </a:buClr>
            </a:pPr>
            <a:r>
              <a:rPr lang="en-US" sz="2800" b="1" dirty="0"/>
              <a:t>Operating referendum notice </a:t>
            </a:r>
            <a:r>
              <a:rPr lang="en-US" sz="2800" dirty="0"/>
              <a:t>-  </a:t>
            </a:r>
            <a:r>
              <a:rPr lang="en-US" sz="2600" dirty="0"/>
              <a:t>can be delivered by any type of mail; no longer required to be first </a:t>
            </a:r>
            <a:r>
              <a:rPr lang="en-US" sz="2600" dirty="0" smtClean="0"/>
              <a:t>class</a:t>
            </a:r>
          </a:p>
          <a:p>
            <a:pPr marL="342900" indent="-342900">
              <a:buClr>
                <a:srgbClr val="003865"/>
              </a:buClr>
            </a:pPr>
            <a:r>
              <a:rPr lang="en-US" sz="2800" b="1" dirty="0">
                <a:solidFill>
                  <a:schemeClr val="accent1"/>
                </a:solidFill>
              </a:rPr>
              <a:t>Operating Capital Levy </a:t>
            </a:r>
            <a:r>
              <a:rPr lang="en-US" sz="2800" dirty="0">
                <a:solidFill>
                  <a:schemeClr val="accent1"/>
                </a:solidFill>
              </a:rPr>
              <a:t>– Equalizing factors increased for FY 18 and 19 only to neutralize state total levy impact of voluntary preK / School Readiness changes in bill</a:t>
            </a:r>
          </a:p>
          <a:p>
            <a:pPr>
              <a:buClr>
                <a:srgbClr val="003865"/>
              </a:buClr>
            </a:pPr>
            <a:r>
              <a:rPr lang="en-US" sz="2800" b="1" dirty="0" smtClean="0">
                <a:solidFill>
                  <a:schemeClr val="accent1"/>
                </a:solidFill>
              </a:rPr>
              <a:t>Nonpublic </a:t>
            </a:r>
            <a:r>
              <a:rPr lang="en-US" sz="2800" b="1" dirty="0">
                <a:solidFill>
                  <a:schemeClr val="accent1"/>
                </a:solidFill>
              </a:rPr>
              <a:t>pupil aid</a:t>
            </a:r>
            <a:r>
              <a:rPr lang="en-US" sz="2600" b="1" dirty="0">
                <a:solidFill>
                  <a:schemeClr val="accent1"/>
                </a:solidFill>
              </a:rPr>
              <a:t>: </a:t>
            </a:r>
          </a:p>
          <a:p>
            <a:pPr lvl="2">
              <a:buClr>
                <a:srgbClr val="003865"/>
              </a:buClr>
            </a:pPr>
            <a:r>
              <a:rPr lang="en-US" sz="2600" dirty="0">
                <a:solidFill>
                  <a:schemeClr val="accent1"/>
                </a:solidFill>
              </a:rPr>
              <a:t>modifies the definition of “textbook” to include an on-line book with an annual subscription cost</a:t>
            </a:r>
          </a:p>
          <a:p>
            <a:pPr lvl="2">
              <a:buClr>
                <a:srgbClr val="003865"/>
              </a:buClr>
            </a:pPr>
            <a:r>
              <a:rPr lang="en-US" sz="2600" dirty="0">
                <a:solidFill>
                  <a:schemeClr val="accent1"/>
                </a:solidFill>
              </a:rPr>
              <a:t>Modifies the definition of “software or other educational technology” to include registration fees for online advanced placement courses</a:t>
            </a:r>
            <a:r>
              <a:rPr lang="en-US" sz="2600" dirty="0" smtClean="0">
                <a:solidFill>
                  <a:schemeClr val="accent1"/>
                </a:solidFill>
              </a:rPr>
              <a:t>.</a:t>
            </a:r>
          </a:p>
          <a:p>
            <a:pPr lvl="1">
              <a:buClr>
                <a:srgbClr val="003865"/>
              </a:buClr>
            </a:pPr>
            <a:endParaRPr lang="en-US" sz="2400" dirty="0">
              <a:solidFill>
                <a:schemeClr val="accent1"/>
              </a:solidFill>
            </a:endParaRPr>
          </a:p>
          <a:p>
            <a:pPr lvl="1">
              <a:buClr>
                <a:srgbClr val="003865"/>
              </a:buClr>
            </a:pPr>
            <a:endParaRPr lang="en-US" sz="2400" dirty="0">
              <a:solidFill>
                <a:schemeClr val="accent1"/>
              </a:solidFill>
            </a:endParaRPr>
          </a:p>
          <a:p>
            <a:endParaRPr lang="en-US" sz="2400" dirty="0">
              <a:solidFill>
                <a:srgbClr val="000000"/>
              </a:solidFill>
            </a:endParaRP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13</a:t>
            </a:fld>
            <a:endParaRPr lang="en-US" dirty="0"/>
          </a:p>
        </p:txBody>
      </p:sp>
    </p:spTree>
    <p:extLst>
      <p:ext uri="{BB962C8B-B14F-4D97-AF65-F5344CB8AC3E}">
        <p14:creationId xmlns:p14="http://schemas.microsoft.com/office/powerpoint/2010/main" val="289994202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MISCELLANEOUS GENERAL ED FUNDING CHANGES</a:t>
            </a:r>
            <a:br>
              <a:rPr lang="en-US" dirty="0" smtClean="0"/>
            </a:br>
            <a:endParaRPr lang="en-US" dirty="0"/>
          </a:p>
        </p:txBody>
      </p:sp>
      <p:sp>
        <p:nvSpPr>
          <p:cNvPr id="3" name="Content Placeholder 2"/>
          <p:cNvSpPr>
            <a:spLocks noGrp="1"/>
          </p:cNvSpPr>
          <p:nvPr>
            <p:ph idx="1"/>
          </p:nvPr>
        </p:nvSpPr>
        <p:spPr>
          <a:xfrm>
            <a:off x="578225" y="1825624"/>
            <a:ext cx="11093822" cy="4628963"/>
          </a:xfrm>
        </p:spPr>
        <p:txBody>
          <a:bodyPr>
            <a:normAutofit/>
          </a:bodyPr>
          <a:lstStyle/>
          <a:p>
            <a:pPr lvl="1">
              <a:buClr>
                <a:srgbClr val="003865"/>
              </a:buClr>
            </a:pPr>
            <a:endParaRPr lang="en-US" sz="2000" dirty="0" smtClean="0">
              <a:solidFill>
                <a:schemeClr val="accent1"/>
              </a:solidFill>
            </a:endParaRPr>
          </a:p>
          <a:p>
            <a:pPr lvl="1">
              <a:buClr>
                <a:srgbClr val="003865"/>
              </a:buClr>
            </a:pPr>
            <a:endParaRPr lang="en-US" sz="2400" dirty="0">
              <a:solidFill>
                <a:schemeClr val="accent1"/>
              </a:solidFill>
            </a:endParaRPr>
          </a:p>
          <a:p>
            <a:pPr lvl="1">
              <a:buClr>
                <a:srgbClr val="003865"/>
              </a:buClr>
            </a:pPr>
            <a:endParaRPr lang="en-US" sz="2400" dirty="0">
              <a:solidFill>
                <a:schemeClr val="accent1"/>
              </a:solidFill>
            </a:endParaRPr>
          </a:p>
          <a:p>
            <a:endParaRPr lang="en-US" sz="2400" dirty="0">
              <a:solidFill>
                <a:srgbClr val="000000"/>
              </a:solidFill>
            </a:endParaRP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14</a:t>
            </a:fld>
            <a:endParaRPr lang="en-US" dirty="0"/>
          </a:p>
        </p:txBody>
      </p:sp>
      <p:sp>
        <p:nvSpPr>
          <p:cNvPr id="6" name="Rectangle 5"/>
          <p:cNvSpPr/>
          <p:nvPr/>
        </p:nvSpPr>
        <p:spPr>
          <a:xfrm>
            <a:off x="578224" y="1825622"/>
            <a:ext cx="11289925" cy="4893647"/>
          </a:xfrm>
          <a:prstGeom prst="rect">
            <a:avLst/>
          </a:prstGeom>
        </p:spPr>
        <p:txBody>
          <a:bodyPr wrap="square">
            <a:spAutoFit/>
          </a:bodyPr>
          <a:lstStyle/>
          <a:p>
            <a:pPr marL="342900" indent="-342900">
              <a:buClr>
                <a:srgbClr val="003865"/>
              </a:buClr>
              <a:buFont typeface="Arial" panose="020B0604020202020204" pitchFamily="34" charset="0"/>
              <a:buChar char="•"/>
            </a:pPr>
            <a:r>
              <a:rPr lang="en-US" sz="2400" b="1" dirty="0" smtClean="0">
                <a:solidFill>
                  <a:schemeClr val="accent1"/>
                </a:solidFill>
              </a:rPr>
              <a:t>PSEO </a:t>
            </a:r>
            <a:r>
              <a:rPr lang="en-US" sz="2400" b="1" dirty="0">
                <a:solidFill>
                  <a:schemeClr val="accent1"/>
                </a:solidFill>
              </a:rPr>
              <a:t>Payments to Colleges </a:t>
            </a:r>
            <a:r>
              <a:rPr lang="en-US" sz="2400" dirty="0">
                <a:solidFill>
                  <a:schemeClr val="accent1"/>
                </a:solidFill>
              </a:rPr>
              <a:t>– Increase the number of days for MDE to make PSEO payments to colleges after receiving enrollment information from 30 to 45 </a:t>
            </a:r>
            <a:r>
              <a:rPr lang="en-US" sz="2400" dirty="0" smtClean="0">
                <a:solidFill>
                  <a:schemeClr val="accent1"/>
                </a:solidFill>
              </a:rPr>
              <a:t>days</a:t>
            </a:r>
          </a:p>
          <a:p>
            <a:pPr marL="342900" indent="-342900">
              <a:buClr>
                <a:srgbClr val="003865"/>
              </a:buClr>
              <a:buFont typeface="Arial" panose="020B0604020202020204" pitchFamily="34" charset="0"/>
              <a:buChar char="•"/>
            </a:pPr>
            <a:endParaRPr lang="en-US" sz="800" dirty="0">
              <a:solidFill>
                <a:schemeClr val="accent1"/>
              </a:solidFill>
            </a:endParaRPr>
          </a:p>
          <a:p>
            <a:pPr marL="342900" indent="-342900">
              <a:buClr>
                <a:srgbClr val="003865"/>
              </a:buClr>
              <a:buFont typeface="Arial" panose="020B0604020202020204" pitchFamily="34" charset="0"/>
              <a:buChar char="•"/>
            </a:pPr>
            <a:r>
              <a:rPr lang="en-US" sz="2400" b="1" dirty="0"/>
              <a:t>Building L</a:t>
            </a:r>
            <a:r>
              <a:rPr lang="en-US" sz="2400" b="1" dirty="0" smtClean="0"/>
              <a:t>ease aid -  </a:t>
            </a:r>
            <a:r>
              <a:rPr lang="en-US" sz="2400" dirty="0" smtClean="0"/>
              <a:t>Allows </a:t>
            </a:r>
            <a:r>
              <a:rPr lang="en-US" sz="2400" dirty="0"/>
              <a:t>a charter school to include students participating in PSEO in </a:t>
            </a:r>
            <a:r>
              <a:rPr lang="en-US" sz="2400" dirty="0" smtClean="0"/>
              <a:t>its </a:t>
            </a:r>
            <a:r>
              <a:rPr lang="en-US" sz="2400" dirty="0"/>
              <a:t>pupil count for generating lease aid. 	</a:t>
            </a:r>
          </a:p>
          <a:p>
            <a:pPr marL="342900" indent="-342900">
              <a:buClr>
                <a:srgbClr val="003865"/>
              </a:buClr>
              <a:buFont typeface="Arial" panose="020B0604020202020204" pitchFamily="34" charset="0"/>
              <a:buChar char="•"/>
            </a:pPr>
            <a:endParaRPr lang="en-US" sz="800" dirty="0" smtClean="0"/>
          </a:p>
          <a:p>
            <a:pPr marL="342900" indent="-342900">
              <a:buClr>
                <a:srgbClr val="003865"/>
              </a:buClr>
              <a:buFont typeface="Arial" panose="020B0604020202020204" pitchFamily="34" charset="0"/>
              <a:buChar char="•"/>
            </a:pPr>
            <a:r>
              <a:rPr lang="en-US" sz="2400" b="1" dirty="0" smtClean="0">
                <a:solidFill>
                  <a:schemeClr val="accent1"/>
                </a:solidFill>
              </a:rPr>
              <a:t>Early Middle College </a:t>
            </a:r>
            <a:r>
              <a:rPr lang="en-US" sz="2400" dirty="0" smtClean="0">
                <a:solidFill>
                  <a:schemeClr val="accent1"/>
                </a:solidFill>
              </a:rPr>
              <a:t>- For </a:t>
            </a:r>
            <a:r>
              <a:rPr lang="en-US" sz="2400" dirty="0">
                <a:solidFill>
                  <a:schemeClr val="accent1"/>
                </a:solidFill>
              </a:rPr>
              <a:t>FY 18 only, extends an FY 17 provision allowing an English Learner with an interrupted formal education who was in an early middle college program during the previous year to continue participating in the graduation incentives program and in concurrent enrollment classes ($25,000 one-time</a:t>
            </a:r>
            <a:r>
              <a:rPr lang="en-US" sz="2400" dirty="0" smtClean="0">
                <a:solidFill>
                  <a:schemeClr val="accent1"/>
                </a:solidFill>
              </a:rPr>
              <a:t>).</a:t>
            </a:r>
          </a:p>
          <a:p>
            <a:pPr marL="342900" indent="-342900">
              <a:buClr>
                <a:srgbClr val="003865"/>
              </a:buClr>
              <a:buFont typeface="Arial" panose="020B0604020202020204" pitchFamily="34" charset="0"/>
              <a:buChar char="•"/>
            </a:pPr>
            <a:endParaRPr lang="en-US" sz="800" dirty="0">
              <a:solidFill>
                <a:schemeClr val="accent1"/>
              </a:solidFill>
            </a:endParaRPr>
          </a:p>
          <a:p>
            <a:pPr marL="342900" indent="-342900">
              <a:buClr>
                <a:srgbClr val="003865"/>
              </a:buClr>
              <a:buFont typeface="Arial" panose="020B0604020202020204" pitchFamily="34" charset="0"/>
              <a:buChar char="•"/>
            </a:pPr>
            <a:r>
              <a:rPr lang="en-US" sz="2400" b="1" dirty="0">
                <a:solidFill>
                  <a:schemeClr val="accent1"/>
                </a:solidFill>
              </a:rPr>
              <a:t>MDE Audits -- </a:t>
            </a:r>
            <a:r>
              <a:rPr lang="en-US" sz="2400" dirty="0">
                <a:solidFill>
                  <a:schemeClr val="accent1"/>
                </a:solidFill>
              </a:rPr>
              <a:t>Clarifies </a:t>
            </a:r>
            <a:r>
              <a:rPr lang="en-US" sz="2400" dirty="0" smtClean="0">
                <a:solidFill>
                  <a:schemeClr val="accent1"/>
                </a:solidFill>
              </a:rPr>
              <a:t>that MDE audit procedures are not subject to formal rule making under MS 14.486, and may differ from procedures under  MS 127A.42 for reduction of aid due to violation of law.</a:t>
            </a:r>
            <a:endParaRPr lang="en-US" sz="2400" b="1" dirty="0">
              <a:solidFill>
                <a:schemeClr val="accent1"/>
              </a:solidFill>
            </a:endParaRPr>
          </a:p>
          <a:p>
            <a:pPr marL="342900" indent="-342900">
              <a:buClr>
                <a:srgbClr val="003865"/>
              </a:buClr>
              <a:buFont typeface="Arial" panose="020B0604020202020204" pitchFamily="34" charset="0"/>
              <a:buChar char="•"/>
            </a:pPr>
            <a:endParaRPr lang="en-US" sz="2400" dirty="0">
              <a:solidFill>
                <a:schemeClr val="accent1"/>
              </a:solidFill>
            </a:endParaRPr>
          </a:p>
        </p:txBody>
      </p:sp>
    </p:spTree>
    <p:extLst>
      <p:ext uri="{BB962C8B-B14F-4D97-AF65-F5344CB8AC3E}">
        <p14:creationId xmlns:p14="http://schemas.microsoft.com/office/powerpoint/2010/main" val="394911044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GENERAL ED FUNDING CHANGES – LOCAL PROVISIONS</a:t>
            </a:r>
            <a:br>
              <a:rPr lang="en-US" dirty="0" smtClean="0"/>
            </a:br>
            <a:endParaRPr lang="en-US" dirty="0"/>
          </a:p>
        </p:txBody>
      </p:sp>
      <p:sp>
        <p:nvSpPr>
          <p:cNvPr id="3" name="Content Placeholder 2"/>
          <p:cNvSpPr>
            <a:spLocks noGrp="1"/>
          </p:cNvSpPr>
          <p:nvPr>
            <p:ph idx="1"/>
          </p:nvPr>
        </p:nvSpPr>
        <p:spPr>
          <a:xfrm>
            <a:off x="578225" y="1825624"/>
            <a:ext cx="11093822" cy="4628963"/>
          </a:xfrm>
        </p:spPr>
        <p:txBody>
          <a:bodyPr>
            <a:normAutofit/>
          </a:bodyPr>
          <a:lstStyle/>
          <a:p>
            <a:pPr lvl="1">
              <a:buClr>
                <a:srgbClr val="003865"/>
              </a:buClr>
            </a:pPr>
            <a:endParaRPr lang="en-US" sz="2000" dirty="0" smtClean="0">
              <a:solidFill>
                <a:schemeClr val="accent1"/>
              </a:solidFill>
            </a:endParaRPr>
          </a:p>
          <a:p>
            <a:pPr lvl="1">
              <a:buClr>
                <a:srgbClr val="003865"/>
              </a:buClr>
            </a:pPr>
            <a:endParaRPr lang="en-US" sz="2400" dirty="0">
              <a:solidFill>
                <a:schemeClr val="accent1"/>
              </a:solidFill>
            </a:endParaRPr>
          </a:p>
          <a:p>
            <a:pPr lvl="1">
              <a:buClr>
                <a:srgbClr val="003865"/>
              </a:buClr>
            </a:pPr>
            <a:endParaRPr lang="en-US" sz="2400" dirty="0">
              <a:solidFill>
                <a:schemeClr val="accent1"/>
              </a:solidFill>
            </a:endParaRPr>
          </a:p>
          <a:p>
            <a:endParaRPr lang="en-US" sz="2400" dirty="0">
              <a:solidFill>
                <a:srgbClr val="000000"/>
              </a:solidFill>
            </a:endParaRP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15</a:t>
            </a:fld>
            <a:endParaRPr lang="en-US" dirty="0"/>
          </a:p>
        </p:txBody>
      </p:sp>
      <p:sp>
        <p:nvSpPr>
          <p:cNvPr id="6" name="Rectangle 5"/>
          <p:cNvSpPr/>
          <p:nvPr/>
        </p:nvSpPr>
        <p:spPr>
          <a:xfrm>
            <a:off x="578225" y="1825622"/>
            <a:ext cx="10951788" cy="4524315"/>
          </a:xfrm>
          <a:prstGeom prst="rect">
            <a:avLst/>
          </a:prstGeom>
        </p:spPr>
        <p:txBody>
          <a:bodyPr wrap="square">
            <a:spAutoFit/>
          </a:bodyPr>
          <a:lstStyle/>
          <a:p>
            <a:pPr marL="342900" indent="-342900">
              <a:buClr>
                <a:srgbClr val="003865"/>
              </a:buClr>
              <a:buFont typeface="Arial" panose="020B0604020202020204" pitchFamily="34" charset="0"/>
              <a:buChar char="•"/>
            </a:pPr>
            <a:r>
              <a:rPr lang="en-US" sz="2400" b="1" dirty="0">
                <a:solidFill>
                  <a:schemeClr val="accent1"/>
                </a:solidFill>
              </a:rPr>
              <a:t>Nevis referendum adjustment </a:t>
            </a:r>
            <a:r>
              <a:rPr lang="en-US" sz="2400" dirty="0">
                <a:solidFill>
                  <a:schemeClr val="accent1"/>
                </a:solidFill>
              </a:rPr>
              <a:t>– allows a referendum levy adjustment related to a pupil count error to be spread over three years</a:t>
            </a:r>
            <a:r>
              <a:rPr lang="en-US" sz="2400" dirty="0" smtClean="0">
                <a:solidFill>
                  <a:schemeClr val="accent1"/>
                </a:solidFill>
              </a:rPr>
              <a:t>.</a:t>
            </a:r>
          </a:p>
          <a:p>
            <a:pPr marL="342900" indent="-342900">
              <a:buClr>
                <a:srgbClr val="003865"/>
              </a:buClr>
              <a:buFont typeface="Arial" panose="020B0604020202020204" pitchFamily="34" charset="0"/>
              <a:buChar char="•"/>
            </a:pPr>
            <a:endParaRPr lang="en-US" sz="2400" dirty="0" smtClean="0"/>
          </a:p>
          <a:p>
            <a:pPr marL="342900" indent="-342900">
              <a:buClr>
                <a:srgbClr val="003865"/>
              </a:buClr>
              <a:buFont typeface="Arial" panose="020B0604020202020204" pitchFamily="34" charset="0"/>
              <a:buChar char="•"/>
            </a:pPr>
            <a:r>
              <a:rPr lang="en-US" sz="2400" b="1" dirty="0" smtClean="0">
                <a:solidFill>
                  <a:schemeClr val="accent1"/>
                </a:solidFill>
              </a:rPr>
              <a:t>Q </a:t>
            </a:r>
            <a:r>
              <a:rPr lang="en-US" sz="2400" b="1" dirty="0">
                <a:solidFill>
                  <a:schemeClr val="accent1"/>
                </a:solidFill>
              </a:rPr>
              <a:t>Comp </a:t>
            </a:r>
            <a:r>
              <a:rPr lang="en-US" sz="2400" dirty="0">
                <a:solidFill>
                  <a:schemeClr val="accent1"/>
                </a:solidFill>
              </a:rPr>
              <a:t>– Makes the St Croix River </a:t>
            </a:r>
            <a:r>
              <a:rPr lang="en-US" sz="2400" dirty="0" smtClean="0">
                <a:solidFill>
                  <a:schemeClr val="accent1"/>
                </a:solidFill>
              </a:rPr>
              <a:t>Ed </a:t>
            </a:r>
            <a:r>
              <a:rPr lang="en-US" sz="2400" dirty="0">
                <a:solidFill>
                  <a:schemeClr val="accent1"/>
                </a:solidFill>
              </a:rPr>
              <a:t>District eligible to receive Q Comp revenue</a:t>
            </a:r>
          </a:p>
          <a:p>
            <a:pPr lvl="1">
              <a:buClr>
                <a:srgbClr val="003865"/>
              </a:buClr>
            </a:pPr>
            <a:endParaRPr lang="en-US" sz="2400" b="1" dirty="0" smtClean="0"/>
          </a:p>
          <a:p>
            <a:pPr marL="342900" indent="-342900">
              <a:buClr>
                <a:srgbClr val="003865"/>
              </a:buClr>
              <a:buFont typeface="Arial" panose="020B0604020202020204" pitchFamily="34" charset="0"/>
              <a:buChar char="•"/>
            </a:pPr>
            <a:r>
              <a:rPr lang="en-US" sz="2400" b="1" dirty="0" smtClean="0"/>
              <a:t>Willmar Extended </a:t>
            </a:r>
            <a:r>
              <a:rPr lang="en-US" sz="2400" b="1" dirty="0"/>
              <a:t>time </a:t>
            </a:r>
            <a:r>
              <a:rPr lang="en-US" sz="2400" b="1" dirty="0" smtClean="0"/>
              <a:t>revenue -  </a:t>
            </a:r>
            <a:r>
              <a:rPr lang="en-US" sz="2400" dirty="0"/>
              <a:t>Authorizes extended time revenue for students in a summer education program providing on-site services at care and treatment facilities located in the Willmar school district. 	</a:t>
            </a:r>
            <a:endParaRPr lang="en-US" sz="2400" dirty="0" smtClean="0"/>
          </a:p>
          <a:p>
            <a:pPr>
              <a:buClr>
                <a:srgbClr val="003865"/>
              </a:buClr>
            </a:pPr>
            <a:endParaRPr lang="en-US" sz="2400" dirty="0" smtClean="0"/>
          </a:p>
          <a:p>
            <a:pPr marL="800100" lvl="1" indent="-342900">
              <a:buClr>
                <a:srgbClr val="003865"/>
              </a:buClr>
              <a:buFont typeface="Arial" panose="020B0604020202020204" pitchFamily="34" charset="0"/>
              <a:buChar char="•"/>
            </a:pPr>
            <a:endParaRPr lang="en-US" sz="2400" dirty="0" smtClean="0"/>
          </a:p>
          <a:p>
            <a:pPr marL="800100" lvl="1" indent="-342900">
              <a:buClr>
                <a:srgbClr val="003865"/>
              </a:buClr>
              <a:buFont typeface="Arial" panose="020B0604020202020204" pitchFamily="34" charset="0"/>
              <a:buChar char="•"/>
            </a:pPr>
            <a:endParaRPr lang="en-US" sz="2400" b="1" dirty="0"/>
          </a:p>
          <a:p>
            <a:pPr lvl="1">
              <a:buClr>
                <a:srgbClr val="003865"/>
              </a:buClr>
            </a:pPr>
            <a:endParaRPr lang="en-US" sz="2400" dirty="0" smtClean="0">
              <a:solidFill>
                <a:schemeClr val="accent1"/>
              </a:solidFill>
            </a:endParaRPr>
          </a:p>
        </p:txBody>
      </p:sp>
    </p:spTree>
    <p:extLst>
      <p:ext uri="{BB962C8B-B14F-4D97-AF65-F5344CB8AC3E}">
        <p14:creationId xmlns:p14="http://schemas.microsoft.com/office/powerpoint/2010/main" val="26126742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GENERAL ED FUNDING CHANGES – LOCAL PROVISIONS</a:t>
            </a:r>
            <a:br>
              <a:rPr lang="en-US" dirty="0" smtClean="0"/>
            </a:br>
            <a:endParaRPr lang="en-US" dirty="0"/>
          </a:p>
        </p:txBody>
      </p:sp>
      <p:sp>
        <p:nvSpPr>
          <p:cNvPr id="3" name="Content Placeholder 2"/>
          <p:cNvSpPr>
            <a:spLocks noGrp="1"/>
          </p:cNvSpPr>
          <p:nvPr>
            <p:ph idx="1"/>
          </p:nvPr>
        </p:nvSpPr>
        <p:spPr>
          <a:xfrm>
            <a:off x="578225" y="1825624"/>
            <a:ext cx="11093822" cy="4628963"/>
          </a:xfrm>
        </p:spPr>
        <p:txBody>
          <a:bodyPr>
            <a:normAutofit/>
          </a:bodyPr>
          <a:lstStyle/>
          <a:p>
            <a:pPr lvl="1">
              <a:buClr>
                <a:srgbClr val="003865"/>
              </a:buClr>
            </a:pPr>
            <a:endParaRPr lang="en-US" sz="2000" dirty="0" smtClean="0">
              <a:solidFill>
                <a:schemeClr val="accent1"/>
              </a:solidFill>
            </a:endParaRPr>
          </a:p>
          <a:p>
            <a:pPr lvl="1">
              <a:buClr>
                <a:srgbClr val="003865"/>
              </a:buClr>
            </a:pPr>
            <a:endParaRPr lang="en-US" sz="2400" dirty="0">
              <a:solidFill>
                <a:schemeClr val="accent1"/>
              </a:solidFill>
            </a:endParaRPr>
          </a:p>
          <a:p>
            <a:pPr lvl="1">
              <a:buClr>
                <a:srgbClr val="003865"/>
              </a:buClr>
            </a:pPr>
            <a:endParaRPr lang="en-US" sz="2400" dirty="0">
              <a:solidFill>
                <a:schemeClr val="accent1"/>
              </a:solidFill>
            </a:endParaRPr>
          </a:p>
          <a:p>
            <a:endParaRPr lang="en-US" sz="2400" dirty="0">
              <a:solidFill>
                <a:srgbClr val="000000"/>
              </a:solidFill>
            </a:endParaRP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16</a:t>
            </a:fld>
            <a:endParaRPr lang="en-US" dirty="0"/>
          </a:p>
        </p:txBody>
      </p:sp>
      <p:sp>
        <p:nvSpPr>
          <p:cNvPr id="6" name="Rectangle 5"/>
          <p:cNvSpPr/>
          <p:nvPr/>
        </p:nvSpPr>
        <p:spPr>
          <a:xfrm>
            <a:off x="578225" y="1825622"/>
            <a:ext cx="10951788" cy="4893647"/>
          </a:xfrm>
          <a:prstGeom prst="rect">
            <a:avLst/>
          </a:prstGeom>
        </p:spPr>
        <p:txBody>
          <a:bodyPr wrap="square">
            <a:spAutoFit/>
          </a:bodyPr>
          <a:lstStyle/>
          <a:p>
            <a:pPr marL="342900" indent="-342900">
              <a:buClr>
                <a:srgbClr val="003865"/>
              </a:buClr>
              <a:buFont typeface="Arial" panose="020B0604020202020204" pitchFamily="34" charset="0"/>
              <a:buChar char="•"/>
            </a:pPr>
            <a:r>
              <a:rPr lang="en-US" sz="2400" b="1" dirty="0" smtClean="0"/>
              <a:t>Eagle Valley Reorganization</a:t>
            </a:r>
          </a:p>
          <a:p>
            <a:pPr marL="800100" lvl="1" indent="-342900">
              <a:buClr>
                <a:srgbClr val="003865"/>
              </a:buClr>
              <a:buFont typeface="Arial" panose="020B0604020202020204" pitchFamily="34" charset="0"/>
              <a:buChar char="•"/>
            </a:pPr>
            <a:r>
              <a:rPr lang="en-US" sz="2400" dirty="0" smtClean="0"/>
              <a:t>Requires Eagle Valley to estimate its reorganization operating debt;</a:t>
            </a:r>
          </a:p>
          <a:p>
            <a:pPr marL="800100" lvl="1" indent="-342900">
              <a:buClr>
                <a:srgbClr val="003865"/>
              </a:buClr>
              <a:buFont typeface="Arial" panose="020B0604020202020204" pitchFamily="34" charset="0"/>
              <a:buChar char="•"/>
            </a:pPr>
            <a:r>
              <a:rPr lang="en-US" sz="2400" dirty="0" smtClean="0"/>
              <a:t>Requires the Commissioner to review the district’s calculations.  The Commissioner may adjust the amount and must apportion the amount between Bertha-Hewitt and Browerville.</a:t>
            </a:r>
          </a:p>
          <a:p>
            <a:pPr marL="800100" lvl="1" indent="-342900">
              <a:buClr>
                <a:srgbClr val="003865"/>
              </a:buClr>
              <a:buFont typeface="Arial" panose="020B0604020202020204" pitchFamily="34" charset="0"/>
              <a:buChar char="•"/>
            </a:pPr>
            <a:r>
              <a:rPr lang="en-US" sz="2400" dirty="0" smtClean="0"/>
              <a:t>Browerville and Bertha-Hewitt are allowed to issue bonds to be repaid within 6 years to pay their shares of the debt.  </a:t>
            </a:r>
          </a:p>
          <a:p>
            <a:pPr marL="800100" lvl="1" indent="-342900">
              <a:buClr>
                <a:srgbClr val="003865"/>
              </a:buClr>
              <a:buFont typeface="Arial" panose="020B0604020202020204" pitchFamily="34" charset="0"/>
              <a:buChar char="•"/>
            </a:pPr>
            <a:r>
              <a:rPr lang="en-US" sz="2400" dirty="0" smtClean="0"/>
              <a:t>The levy is to be paid by the Eagle Valley taxpayers.</a:t>
            </a:r>
          </a:p>
          <a:p>
            <a:pPr marL="800100" lvl="1" indent="-342900">
              <a:buClr>
                <a:srgbClr val="003865"/>
              </a:buClr>
              <a:buFont typeface="Arial" panose="020B0604020202020204" pitchFamily="34" charset="0"/>
              <a:buChar char="•"/>
            </a:pPr>
            <a:r>
              <a:rPr lang="en-US" sz="2400" dirty="0" smtClean="0"/>
              <a:t>The bonding replaces regular reorganization operating debt levy authority; that authority may only be used for any debt not covered by bonding.</a:t>
            </a:r>
          </a:p>
          <a:p>
            <a:pPr lvl="1">
              <a:buClr>
                <a:srgbClr val="003865"/>
              </a:buClr>
            </a:pPr>
            <a:endParaRPr lang="en-US" sz="2400" dirty="0" smtClean="0"/>
          </a:p>
          <a:p>
            <a:pPr marL="800100" lvl="1" indent="-342900">
              <a:buClr>
                <a:srgbClr val="003865"/>
              </a:buClr>
              <a:buFont typeface="Arial" panose="020B0604020202020204" pitchFamily="34" charset="0"/>
              <a:buChar char="•"/>
            </a:pPr>
            <a:endParaRPr lang="en-US" sz="2400" b="1" dirty="0"/>
          </a:p>
          <a:p>
            <a:pPr lvl="1">
              <a:buClr>
                <a:srgbClr val="003865"/>
              </a:buClr>
            </a:pPr>
            <a:endParaRPr lang="en-US" sz="2400" dirty="0" smtClean="0">
              <a:solidFill>
                <a:schemeClr val="accent1"/>
              </a:solidFill>
            </a:endParaRPr>
          </a:p>
        </p:txBody>
      </p:sp>
    </p:spTree>
    <p:extLst>
      <p:ext uri="{BB962C8B-B14F-4D97-AF65-F5344CB8AC3E}">
        <p14:creationId xmlns:p14="http://schemas.microsoft.com/office/powerpoint/2010/main" val="261552546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EARLY LEARNING</a:t>
            </a:r>
            <a:br>
              <a:rPr lang="en-US" dirty="0" smtClean="0"/>
            </a:br>
            <a:r>
              <a:rPr lang="en-US" sz="3100" dirty="0" smtClean="0"/>
              <a:t>FY </a:t>
            </a:r>
            <a:r>
              <a:rPr lang="en-US" sz="3100" dirty="0"/>
              <a:t>18 – 19 Biennium State Appropriations  - $ in Thousands</a:t>
            </a: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17</a:t>
            </a:fld>
            <a:endParaRPr lang="en-US" dirty="0"/>
          </a:p>
        </p:txBody>
      </p:sp>
      <p:pic>
        <p:nvPicPr>
          <p:cNvPr id="7" name="Content Placeholder 6"/>
          <p:cNvPicPr>
            <a:picLocks noGrp="1" noChangeAspect="1"/>
          </p:cNvPicPr>
          <p:nvPr>
            <p:ph idx="1"/>
          </p:nvPr>
        </p:nvPicPr>
        <p:blipFill>
          <a:blip r:embed="rId2"/>
          <a:stretch>
            <a:fillRect/>
          </a:stretch>
        </p:blipFill>
        <p:spPr>
          <a:xfrm>
            <a:off x="335280" y="1813560"/>
            <a:ext cx="11551920" cy="4419600"/>
          </a:xfrm>
          <a:prstGeom prst="rect">
            <a:avLst/>
          </a:prstGeom>
        </p:spPr>
      </p:pic>
    </p:spTree>
    <p:extLst>
      <p:ext uri="{BB962C8B-B14F-4D97-AF65-F5344CB8AC3E}">
        <p14:creationId xmlns:p14="http://schemas.microsoft.com/office/powerpoint/2010/main" val="228762312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EARLY LEARNING</a:t>
            </a:r>
            <a:br>
              <a:rPr lang="en-US" dirty="0" smtClean="0"/>
            </a:br>
            <a:r>
              <a:rPr lang="en-US" sz="3100" dirty="0" smtClean="0"/>
              <a:t>FY </a:t>
            </a:r>
            <a:r>
              <a:rPr lang="en-US" sz="3100" dirty="0"/>
              <a:t>20 – 21 Biennium State Appropriations  - $ in Thousands</a:t>
            </a: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18</a:t>
            </a:fld>
            <a:endParaRPr lang="en-US" dirty="0"/>
          </a:p>
        </p:txBody>
      </p:sp>
      <p:pic>
        <p:nvPicPr>
          <p:cNvPr id="5" name="Content Placeholder 4"/>
          <p:cNvPicPr>
            <a:picLocks noGrp="1" noChangeAspect="1"/>
          </p:cNvPicPr>
          <p:nvPr>
            <p:ph idx="1"/>
          </p:nvPr>
        </p:nvPicPr>
        <p:blipFill>
          <a:blip r:embed="rId2"/>
          <a:stretch>
            <a:fillRect/>
          </a:stretch>
        </p:blipFill>
        <p:spPr>
          <a:xfrm>
            <a:off x="304800" y="1783080"/>
            <a:ext cx="11551920" cy="4573270"/>
          </a:xfrm>
          <a:prstGeom prst="rect">
            <a:avLst/>
          </a:prstGeom>
        </p:spPr>
      </p:pic>
    </p:spTree>
    <p:extLst>
      <p:ext uri="{BB962C8B-B14F-4D97-AF65-F5344CB8AC3E}">
        <p14:creationId xmlns:p14="http://schemas.microsoft.com/office/powerpoint/2010/main" val="256158670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EARLY LEARNING</a:t>
            </a:r>
            <a:br>
              <a:rPr lang="en-US" dirty="0" smtClean="0"/>
            </a:br>
            <a:r>
              <a:rPr lang="en-US" dirty="0" smtClean="0"/>
              <a:t>Voluntary PreK (VPK) / School Readiness Plus (SR+)</a:t>
            </a: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19</a:t>
            </a:fld>
            <a:endParaRPr lang="en-US" dirty="0"/>
          </a:p>
        </p:txBody>
      </p:sp>
      <p:sp>
        <p:nvSpPr>
          <p:cNvPr id="3" name="Content Placeholder 2"/>
          <p:cNvSpPr>
            <a:spLocks noGrp="1"/>
          </p:cNvSpPr>
          <p:nvPr>
            <p:ph idx="1"/>
          </p:nvPr>
        </p:nvSpPr>
        <p:spPr>
          <a:xfrm>
            <a:off x="349624" y="1492624"/>
            <a:ext cx="11510682" cy="4863726"/>
          </a:xfrm>
        </p:spPr>
        <p:txBody>
          <a:bodyPr>
            <a:normAutofit/>
          </a:bodyPr>
          <a:lstStyle/>
          <a:p>
            <a:pPr marL="914400" lvl="1" indent="-457200">
              <a:buFont typeface="+mj-lt"/>
              <a:buAutoNum type="arabicPeriod"/>
            </a:pPr>
            <a:r>
              <a:rPr lang="en-US" sz="2400" dirty="0" smtClean="0"/>
              <a:t>Creates a new School Readiness Plus program for FY 2018 and FY 2019 only.</a:t>
            </a:r>
          </a:p>
          <a:p>
            <a:pPr marL="914400" lvl="1" indent="-457200">
              <a:buFont typeface="+mj-lt"/>
              <a:buAutoNum type="arabicPeriod"/>
            </a:pPr>
            <a:r>
              <a:rPr lang="en-US" sz="2400" dirty="0" smtClean="0"/>
              <a:t>Changes the VPK </a:t>
            </a:r>
            <a:r>
              <a:rPr lang="en-US" sz="2400" dirty="0"/>
              <a:t>cap </a:t>
            </a:r>
            <a:r>
              <a:rPr lang="en-US" sz="2400" dirty="0" smtClean="0"/>
              <a:t>from </a:t>
            </a:r>
            <a:r>
              <a:rPr lang="en-US" sz="2400" dirty="0"/>
              <a:t>a limit on the </a:t>
            </a:r>
            <a:r>
              <a:rPr lang="en-US" sz="2400" dirty="0" smtClean="0"/>
              <a:t>state total aid </a:t>
            </a:r>
            <a:r>
              <a:rPr lang="en-US" sz="2400" dirty="0"/>
              <a:t>entitlement to a limit on number of participants. </a:t>
            </a:r>
            <a:endParaRPr lang="en-US" sz="2400" dirty="0" smtClean="0"/>
          </a:p>
          <a:p>
            <a:pPr lvl="2"/>
            <a:r>
              <a:rPr lang="en-US" sz="2400" dirty="0" smtClean="0"/>
              <a:t>For FY 2018, creates a combined  cap of 6,160 participants for VPK and SR+</a:t>
            </a:r>
          </a:p>
          <a:p>
            <a:pPr lvl="3"/>
            <a:r>
              <a:rPr lang="en-US" sz="2400" dirty="0" smtClean="0"/>
              <a:t>The cap of 6,160 covers the 3,160 FY 2017 VPK participants that have renewed </a:t>
            </a:r>
            <a:r>
              <a:rPr lang="en-US" sz="2400" dirty="0"/>
              <a:t>their application for FY </a:t>
            </a:r>
            <a:r>
              <a:rPr lang="en-US" sz="2400" dirty="0" smtClean="0"/>
              <a:t>2018, plus 3,000 new participants</a:t>
            </a:r>
          </a:p>
          <a:p>
            <a:pPr lvl="3"/>
            <a:r>
              <a:rPr lang="en-US" sz="2400" dirty="0" smtClean="0"/>
              <a:t> For FY 2019, </a:t>
            </a:r>
            <a:r>
              <a:rPr lang="en-US" sz="2400" dirty="0"/>
              <a:t>creates a combined  cap of 7,160 participants for VPK and SR+.</a:t>
            </a:r>
          </a:p>
          <a:p>
            <a:pPr lvl="2"/>
            <a:r>
              <a:rPr lang="en-US" sz="2400" dirty="0" smtClean="0"/>
              <a:t>For FY 2020 and later, SR+ sunsets and the cap for VPK is set at 3,160 participants.  </a:t>
            </a:r>
          </a:p>
          <a:p>
            <a:pPr marL="457200" lvl="1" indent="0">
              <a:buNone/>
            </a:pPr>
            <a:endParaRPr lang="en-US" sz="2400" dirty="0" smtClean="0"/>
          </a:p>
        </p:txBody>
      </p:sp>
    </p:spTree>
    <p:extLst>
      <p:ext uri="{BB962C8B-B14F-4D97-AF65-F5344CB8AC3E}">
        <p14:creationId xmlns:p14="http://schemas.microsoft.com/office/powerpoint/2010/main" val="353786360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070" y="69938"/>
            <a:ext cx="10515600" cy="1073062"/>
          </a:xfrm>
        </p:spPr>
        <p:txBody>
          <a:bodyPr>
            <a:normAutofit fontScale="90000"/>
          </a:bodyPr>
          <a:lstStyle/>
          <a:p>
            <a:pPr algn="ctr"/>
            <a:r>
              <a:rPr lang="en-US" dirty="0"/>
              <a:t>E-12 Education Bills </a:t>
            </a:r>
            <a:r>
              <a:rPr lang="en-US" dirty="0" smtClean="0"/>
              <a:t/>
            </a:r>
            <a:br>
              <a:rPr lang="en-US" dirty="0" smtClean="0"/>
            </a:br>
            <a:r>
              <a:rPr lang="en-US" dirty="0" smtClean="0"/>
              <a:t>STATE </a:t>
            </a:r>
            <a:r>
              <a:rPr lang="en-US" dirty="0"/>
              <a:t>GENERAL FUND SPENDING </a:t>
            </a:r>
            <a:r>
              <a:rPr lang="en-US" dirty="0" smtClean="0"/>
              <a:t>TARGETS</a:t>
            </a:r>
            <a:br>
              <a:rPr lang="en-US" dirty="0" smtClean="0"/>
            </a:br>
            <a:r>
              <a:rPr lang="en-US" sz="2700" dirty="0" smtClean="0"/>
              <a:t>(</a:t>
            </a:r>
            <a:r>
              <a:rPr lang="en-US" sz="2700" dirty="0"/>
              <a:t>State Aid Appropriations - $ Millions)</a:t>
            </a: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a:t>
            </a:fld>
            <a:endParaRPr lang="en-US" dirty="0"/>
          </a:p>
        </p:txBody>
      </p:sp>
      <p:sp>
        <p:nvSpPr>
          <p:cNvPr id="3" name="Content Placeholder 2"/>
          <p:cNvSpPr>
            <a:spLocks noGrp="1"/>
          </p:cNvSpPr>
          <p:nvPr>
            <p:ph idx="1"/>
          </p:nvPr>
        </p:nvSpPr>
        <p:spPr>
          <a:xfrm>
            <a:off x="295835" y="1825625"/>
            <a:ext cx="11606605" cy="4351338"/>
          </a:xfrm>
        </p:spPr>
        <p:txBody>
          <a:bodyPr/>
          <a:lstStyle/>
          <a:p>
            <a:pPr marL="342900" lvl="0" indent="-342900" fontAlgn="base">
              <a:spcBef>
                <a:spcPct val="20000"/>
              </a:spcBef>
              <a:spcAft>
                <a:spcPct val="0"/>
              </a:spcAft>
              <a:buClrTx/>
              <a:buNone/>
              <a:tabLst>
                <a:tab pos="3657600" algn="r"/>
                <a:tab pos="5316538" algn="r"/>
                <a:tab pos="7207250" algn="r"/>
              </a:tabLst>
            </a:pPr>
            <a:r>
              <a:rPr lang="en-US" sz="2400" b="1" u="sng" dirty="0">
                <a:solidFill>
                  <a:prstClr val="black"/>
                </a:solidFill>
                <a:latin typeface="Arial" pitchFamily="34" charset="0"/>
                <a:cs typeface="Arial" pitchFamily="34" charset="0"/>
              </a:rPr>
              <a:t>		                                                 </a:t>
            </a:r>
            <a:r>
              <a:rPr lang="en-US" sz="2400" b="1" u="sng" dirty="0" smtClean="0">
                <a:solidFill>
                  <a:prstClr val="black"/>
                </a:solidFill>
                <a:latin typeface="Arial" pitchFamily="34" charset="0"/>
                <a:cs typeface="Arial" pitchFamily="34" charset="0"/>
              </a:rPr>
              <a:t>    Gov       </a:t>
            </a:r>
            <a:r>
              <a:rPr lang="en-US" sz="2400" b="1" u="sng" dirty="0">
                <a:solidFill>
                  <a:prstClr val="black"/>
                </a:solidFill>
                <a:latin typeface="Arial" pitchFamily="34" charset="0"/>
                <a:cs typeface="Arial" pitchFamily="34" charset="0"/>
              </a:rPr>
              <a:t>House    </a:t>
            </a:r>
            <a:r>
              <a:rPr lang="en-US" sz="2400" b="1" u="sng" dirty="0" smtClean="0">
                <a:solidFill>
                  <a:prstClr val="black"/>
                </a:solidFill>
                <a:latin typeface="Arial" pitchFamily="34" charset="0"/>
                <a:cs typeface="Arial" pitchFamily="34" charset="0"/>
              </a:rPr>
              <a:t>  Senate        Conf         Final</a:t>
            </a:r>
            <a:endParaRPr lang="en-US" sz="2400" b="1" dirty="0">
              <a:solidFill>
                <a:srgbClr val="1F497D">
                  <a:lumMod val="60000"/>
                  <a:lumOff val="40000"/>
                </a:srgbClr>
              </a:solidFill>
              <a:latin typeface="Arial" pitchFamily="34" charset="0"/>
              <a:cs typeface="Arial" pitchFamily="34" charset="0"/>
            </a:endParaRPr>
          </a:p>
          <a:p>
            <a:pPr marL="342900" lvl="0" indent="-342900" fontAlgn="base">
              <a:spcBef>
                <a:spcPct val="20000"/>
              </a:spcBef>
              <a:spcAft>
                <a:spcPct val="0"/>
              </a:spcAft>
              <a:buClrTx/>
              <a:buNone/>
              <a:tabLst>
                <a:tab pos="3657600" algn="r"/>
                <a:tab pos="5316538" algn="r"/>
                <a:tab pos="7207250" algn="r"/>
              </a:tabLst>
            </a:pPr>
            <a:endParaRPr lang="en-US" sz="1000" b="1" dirty="0">
              <a:solidFill>
                <a:prstClr val="black"/>
              </a:solidFill>
              <a:latin typeface="Arial" pitchFamily="34" charset="0"/>
              <a:cs typeface="Arial" pitchFamily="34" charset="0"/>
            </a:endParaRPr>
          </a:p>
          <a:p>
            <a:pPr marL="342900" lvl="0" indent="-342900" fontAlgn="base">
              <a:spcBef>
                <a:spcPct val="20000"/>
              </a:spcBef>
              <a:spcAft>
                <a:spcPct val="0"/>
              </a:spcAft>
              <a:buClrTx/>
              <a:buNone/>
              <a:tabLst>
                <a:tab pos="3657600" algn="r"/>
                <a:tab pos="5316538" algn="r"/>
                <a:tab pos="7207250" algn="r"/>
              </a:tabLst>
            </a:pPr>
            <a:r>
              <a:rPr lang="en-US" sz="2200" b="1" u="sng" dirty="0">
                <a:solidFill>
                  <a:prstClr val="black"/>
                </a:solidFill>
                <a:latin typeface="Arial" pitchFamily="34" charset="0"/>
                <a:cs typeface="Arial" pitchFamily="34" charset="0"/>
              </a:rPr>
              <a:t>FY 2018-19 Biennium:</a:t>
            </a:r>
          </a:p>
          <a:p>
            <a:pPr marL="342900" lvl="0" indent="-342900" fontAlgn="base">
              <a:spcBef>
                <a:spcPct val="20000"/>
              </a:spcBef>
              <a:spcAft>
                <a:spcPct val="0"/>
              </a:spcAft>
              <a:buClrTx/>
              <a:buNone/>
              <a:tabLst>
                <a:tab pos="3657600" algn="r"/>
                <a:tab pos="5316538" algn="r"/>
                <a:tab pos="7207250" algn="r"/>
              </a:tabLst>
            </a:pPr>
            <a:r>
              <a:rPr lang="en-US" sz="2200" b="1" dirty="0">
                <a:solidFill>
                  <a:prstClr val="black"/>
                </a:solidFill>
                <a:latin typeface="Arial" pitchFamily="34" charset="0"/>
                <a:cs typeface="Arial" pitchFamily="34" charset="0"/>
              </a:rPr>
              <a:t>     Increase over Base- Initial             $714         $</a:t>
            </a:r>
            <a:r>
              <a:rPr lang="en-US" sz="2200" b="1" dirty="0" smtClean="0">
                <a:solidFill>
                  <a:prstClr val="black"/>
                </a:solidFill>
                <a:latin typeface="Arial" pitchFamily="34" charset="0"/>
                <a:cs typeface="Arial" pitchFamily="34" charset="0"/>
              </a:rPr>
              <a:t>273</a:t>
            </a:r>
            <a:r>
              <a:rPr lang="en-US" sz="2200" b="1" dirty="0">
                <a:solidFill>
                  <a:prstClr val="black"/>
                </a:solidFill>
                <a:latin typeface="Arial" pitchFamily="34" charset="0"/>
                <a:cs typeface="Arial" pitchFamily="34" charset="0"/>
              </a:rPr>
              <a:t>	           $</a:t>
            </a:r>
            <a:r>
              <a:rPr lang="en-US" sz="2200" b="1" dirty="0" smtClean="0">
                <a:solidFill>
                  <a:prstClr val="black"/>
                </a:solidFill>
                <a:latin typeface="Arial" pitchFamily="34" charset="0"/>
                <a:cs typeface="Arial" pitchFamily="34" charset="0"/>
              </a:rPr>
              <a:t>300           $303         $483</a:t>
            </a:r>
            <a:endParaRPr lang="en-US" sz="2200" b="1" dirty="0">
              <a:solidFill>
                <a:prstClr val="black"/>
              </a:solidFill>
              <a:latin typeface="Arial" pitchFamily="34" charset="0"/>
              <a:cs typeface="Arial" pitchFamily="34" charset="0"/>
            </a:endParaRPr>
          </a:p>
          <a:p>
            <a:pPr marL="342900" lvl="0" indent="-342900" fontAlgn="base">
              <a:spcBef>
                <a:spcPct val="20000"/>
              </a:spcBef>
              <a:spcAft>
                <a:spcPct val="0"/>
              </a:spcAft>
              <a:buClrTx/>
              <a:buNone/>
              <a:tabLst>
                <a:tab pos="3657600" algn="r"/>
                <a:tab pos="5316538" algn="r"/>
                <a:tab pos="7207250" algn="r"/>
              </a:tabLst>
            </a:pPr>
            <a:r>
              <a:rPr lang="en-US" sz="2200" b="1" dirty="0">
                <a:solidFill>
                  <a:prstClr val="black"/>
                </a:solidFill>
                <a:latin typeface="Arial" pitchFamily="34" charset="0"/>
                <a:cs typeface="Arial" pitchFamily="34" charset="0"/>
              </a:rPr>
              <a:t>	Percent Increase               	                3.9%         1.5%	          1.7</a:t>
            </a:r>
            <a:r>
              <a:rPr lang="en-US" sz="2200" b="1" dirty="0" smtClean="0">
                <a:solidFill>
                  <a:prstClr val="black"/>
                </a:solidFill>
                <a:latin typeface="Arial" pitchFamily="34" charset="0"/>
                <a:cs typeface="Arial" pitchFamily="34" charset="0"/>
              </a:rPr>
              <a:t>%           1.7%         2.6%</a:t>
            </a:r>
            <a:endParaRPr lang="en-US" sz="2200" b="1" dirty="0">
              <a:solidFill>
                <a:prstClr val="black"/>
              </a:solidFill>
              <a:latin typeface="Arial" pitchFamily="34" charset="0"/>
              <a:cs typeface="Arial" pitchFamily="34" charset="0"/>
            </a:endParaRPr>
          </a:p>
          <a:p>
            <a:pPr marL="342900" lvl="0" indent="-342900" fontAlgn="base">
              <a:spcBef>
                <a:spcPct val="20000"/>
              </a:spcBef>
              <a:spcAft>
                <a:spcPct val="0"/>
              </a:spcAft>
              <a:buClrTx/>
              <a:buNone/>
              <a:tabLst>
                <a:tab pos="3657600" algn="r"/>
                <a:tab pos="5316538" algn="r"/>
                <a:tab pos="7207250" algn="r"/>
              </a:tabLst>
            </a:pPr>
            <a:endParaRPr lang="en-US" sz="800" b="1" dirty="0">
              <a:solidFill>
                <a:prstClr val="black"/>
              </a:solidFill>
              <a:latin typeface="Arial" pitchFamily="34" charset="0"/>
              <a:cs typeface="Arial" pitchFamily="34" charset="0"/>
            </a:endParaRPr>
          </a:p>
          <a:p>
            <a:pPr marL="0" lvl="0" indent="0" fontAlgn="base">
              <a:spcBef>
                <a:spcPct val="20000"/>
              </a:spcBef>
              <a:spcAft>
                <a:spcPct val="0"/>
              </a:spcAft>
              <a:buClrTx/>
              <a:buNone/>
              <a:tabLst>
                <a:tab pos="3657600" algn="r"/>
                <a:tab pos="5316538" algn="r"/>
                <a:tab pos="7207250" algn="r"/>
              </a:tabLst>
            </a:pPr>
            <a:endParaRPr lang="en-US" sz="800" b="1" dirty="0">
              <a:solidFill>
                <a:srgbClr val="EEECE1">
                  <a:lumMod val="10000"/>
                </a:srgbClr>
              </a:solidFill>
              <a:latin typeface="Arial" pitchFamily="34" charset="0"/>
              <a:cs typeface="Arial" pitchFamily="34" charset="0"/>
            </a:endParaRPr>
          </a:p>
          <a:p>
            <a:pPr marL="0" lvl="0" indent="0" fontAlgn="base">
              <a:spcBef>
                <a:spcPct val="20000"/>
              </a:spcBef>
              <a:spcAft>
                <a:spcPct val="0"/>
              </a:spcAft>
              <a:buClrTx/>
              <a:buNone/>
              <a:tabLst>
                <a:tab pos="3657600" algn="r"/>
                <a:tab pos="5316538" algn="r"/>
                <a:tab pos="7207250" algn="r"/>
              </a:tabLst>
            </a:pPr>
            <a:r>
              <a:rPr lang="en-US" sz="800" b="1" dirty="0" smtClean="0">
                <a:solidFill>
                  <a:srgbClr val="EEECE1">
                    <a:lumMod val="10000"/>
                  </a:srgbClr>
                </a:solidFill>
                <a:latin typeface="Arial" pitchFamily="34" charset="0"/>
                <a:cs typeface="Arial" pitchFamily="34" charset="0"/>
              </a:rPr>
              <a:t>_____________________________________________________________________________________________________________________________________________________________________________</a:t>
            </a:r>
            <a:endParaRPr lang="en-US" sz="800" b="1" dirty="0">
              <a:solidFill>
                <a:srgbClr val="EEECE1">
                  <a:lumMod val="10000"/>
                </a:srgbClr>
              </a:solidFill>
              <a:latin typeface="Arial" pitchFamily="34" charset="0"/>
              <a:cs typeface="Arial" pitchFamily="34" charset="0"/>
            </a:endParaRPr>
          </a:p>
          <a:p>
            <a:pPr marL="0" lvl="0" indent="0" fontAlgn="base">
              <a:spcBef>
                <a:spcPct val="20000"/>
              </a:spcBef>
              <a:spcAft>
                <a:spcPct val="0"/>
              </a:spcAft>
              <a:buClrTx/>
              <a:buNone/>
              <a:tabLst>
                <a:tab pos="3657600" algn="r"/>
                <a:tab pos="5316538" algn="r"/>
                <a:tab pos="7207250" algn="r"/>
              </a:tabLst>
            </a:pPr>
            <a:endParaRPr lang="en-US" sz="800" b="1" dirty="0">
              <a:solidFill>
                <a:prstClr val="black"/>
              </a:solidFill>
              <a:latin typeface="Arial" pitchFamily="34" charset="0"/>
              <a:cs typeface="Arial" pitchFamily="34" charset="0"/>
            </a:endParaRPr>
          </a:p>
          <a:p>
            <a:pPr marL="342900" lvl="0" indent="-342900" fontAlgn="base">
              <a:spcBef>
                <a:spcPct val="20000"/>
              </a:spcBef>
              <a:spcAft>
                <a:spcPct val="0"/>
              </a:spcAft>
              <a:buClrTx/>
              <a:buNone/>
              <a:tabLst>
                <a:tab pos="3657600" algn="r"/>
                <a:tab pos="5316538" algn="r"/>
                <a:tab pos="7207250" algn="r"/>
              </a:tabLst>
            </a:pPr>
            <a:r>
              <a:rPr lang="en-US" sz="2200" b="1" u="sng" dirty="0">
                <a:solidFill>
                  <a:prstClr val="black"/>
                </a:solidFill>
                <a:latin typeface="Arial" pitchFamily="34" charset="0"/>
                <a:cs typeface="Arial" pitchFamily="34" charset="0"/>
              </a:rPr>
              <a:t>FY 2020-21 Biennium:</a:t>
            </a:r>
          </a:p>
          <a:p>
            <a:pPr marL="342900" lvl="0" indent="-342900" fontAlgn="base">
              <a:spcBef>
                <a:spcPct val="20000"/>
              </a:spcBef>
              <a:spcAft>
                <a:spcPct val="0"/>
              </a:spcAft>
              <a:buClrTx/>
              <a:buNone/>
              <a:tabLst>
                <a:tab pos="3657600" algn="r"/>
                <a:tab pos="5316538" algn="r"/>
                <a:tab pos="7207250" algn="r"/>
              </a:tabLst>
            </a:pPr>
            <a:r>
              <a:rPr lang="en-US" sz="2200" b="1" dirty="0">
                <a:solidFill>
                  <a:prstClr val="black"/>
                </a:solidFill>
                <a:latin typeface="Arial" pitchFamily="34" charset="0"/>
                <a:cs typeface="Arial" pitchFamily="34" charset="0"/>
              </a:rPr>
              <a:t>    Increase over Base                          $956         $287	           $</a:t>
            </a:r>
            <a:r>
              <a:rPr lang="en-US" sz="2200" b="1" dirty="0" smtClean="0">
                <a:solidFill>
                  <a:prstClr val="black"/>
                </a:solidFill>
                <a:latin typeface="Arial" pitchFamily="34" charset="0"/>
                <a:cs typeface="Arial" pitchFamily="34" charset="0"/>
              </a:rPr>
              <a:t>435          $424         $596</a:t>
            </a:r>
            <a:endParaRPr lang="en-US" sz="2200" b="1" dirty="0">
              <a:solidFill>
                <a:prstClr val="black"/>
              </a:solidFill>
              <a:latin typeface="Arial" pitchFamily="34" charset="0"/>
              <a:cs typeface="Arial" pitchFamily="34" charset="0"/>
            </a:endParaRPr>
          </a:p>
          <a:p>
            <a:pPr marL="342900" lvl="0" indent="-342900" fontAlgn="base">
              <a:spcBef>
                <a:spcPct val="20000"/>
              </a:spcBef>
              <a:spcAft>
                <a:spcPct val="0"/>
              </a:spcAft>
              <a:buClrTx/>
              <a:buNone/>
              <a:tabLst>
                <a:tab pos="3657600" algn="r"/>
                <a:tab pos="5316538" algn="r"/>
                <a:tab pos="7207250" algn="r"/>
              </a:tabLst>
            </a:pPr>
            <a:r>
              <a:rPr lang="en-US" sz="2200" b="1" dirty="0">
                <a:solidFill>
                  <a:prstClr val="black"/>
                </a:solidFill>
                <a:latin typeface="Arial" pitchFamily="34" charset="0"/>
                <a:cs typeface="Arial" pitchFamily="34" charset="0"/>
              </a:rPr>
              <a:t>	Percent Increase                               5.0%        1.5%	           2.3</a:t>
            </a:r>
            <a:r>
              <a:rPr lang="en-US" sz="2200" b="1" dirty="0" smtClean="0">
                <a:solidFill>
                  <a:prstClr val="black"/>
                </a:solidFill>
                <a:latin typeface="Arial" pitchFamily="34" charset="0"/>
                <a:cs typeface="Arial" pitchFamily="34" charset="0"/>
              </a:rPr>
              <a:t>%           2.2%         3.2%</a:t>
            </a:r>
            <a:endParaRPr lang="en-US" sz="2200" b="1" dirty="0">
              <a:solidFill>
                <a:prstClr val="black"/>
              </a:solidFill>
              <a:latin typeface="Arial" pitchFamily="34" charset="0"/>
              <a:cs typeface="Arial" pitchFamily="34" charset="0"/>
            </a:endParaRPr>
          </a:p>
          <a:p>
            <a:pPr marL="342900" lvl="0" indent="-342900" fontAlgn="base">
              <a:spcBef>
                <a:spcPct val="20000"/>
              </a:spcBef>
              <a:spcAft>
                <a:spcPct val="0"/>
              </a:spcAft>
              <a:buClrTx/>
              <a:buNone/>
              <a:tabLst>
                <a:tab pos="3657600" algn="r"/>
                <a:tab pos="5316538" algn="r"/>
                <a:tab pos="7207250" algn="r"/>
              </a:tabLst>
            </a:pPr>
            <a:endParaRPr lang="en-US" sz="2200" i="1" dirty="0">
              <a:solidFill>
                <a:prstClr val="black"/>
              </a:solidFill>
              <a:latin typeface="Arial" pitchFamily="34" charset="0"/>
              <a:cs typeface="Arial" pitchFamily="34" charset="0"/>
            </a:endParaRPr>
          </a:p>
          <a:p>
            <a:endParaRPr lang="en-US" dirty="0"/>
          </a:p>
        </p:txBody>
      </p:sp>
    </p:spTree>
    <p:extLst>
      <p:ext uri="{BB962C8B-B14F-4D97-AF65-F5344CB8AC3E}">
        <p14:creationId xmlns:p14="http://schemas.microsoft.com/office/powerpoint/2010/main" val="8046746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EARLY LEARNING</a:t>
            </a:r>
            <a:br>
              <a:rPr lang="en-US" dirty="0" smtClean="0"/>
            </a:br>
            <a:r>
              <a:rPr lang="en-US" dirty="0" smtClean="0"/>
              <a:t>Voluntary PreK (VPK) / School Readiness Plus</a:t>
            </a: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20</a:t>
            </a:fld>
            <a:endParaRPr lang="en-US" dirty="0"/>
          </a:p>
        </p:txBody>
      </p:sp>
      <p:sp>
        <p:nvSpPr>
          <p:cNvPr id="3" name="Content Placeholder 2"/>
          <p:cNvSpPr>
            <a:spLocks noGrp="1"/>
          </p:cNvSpPr>
          <p:nvPr>
            <p:ph idx="1"/>
          </p:nvPr>
        </p:nvSpPr>
        <p:spPr>
          <a:xfrm>
            <a:off x="349624" y="1492624"/>
            <a:ext cx="11510682" cy="4863726"/>
          </a:xfrm>
        </p:spPr>
        <p:txBody>
          <a:bodyPr>
            <a:normAutofit/>
          </a:bodyPr>
          <a:lstStyle/>
          <a:p>
            <a:r>
              <a:rPr lang="en-US" b="1" dirty="0" smtClean="0"/>
              <a:t>Application Process:  </a:t>
            </a:r>
          </a:p>
          <a:p>
            <a:pPr lvl="1"/>
            <a:r>
              <a:rPr lang="en-US" dirty="0"/>
              <a:t>All applications submitted in January to renew a FY 2017 VPK program will be </a:t>
            </a:r>
            <a:r>
              <a:rPr lang="en-US" dirty="0" smtClean="0"/>
              <a:t>funded first      </a:t>
            </a:r>
            <a:r>
              <a:rPr lang="en-US" dirty="0"/>
              <a:t>(3,160 slots)</a:t>
            </a:r>
          </a:p>
          <a:p>
            <a:pPr lvl="1"/>
            <a:r>
              <a:rPr lang="en-US" dirty="0" smtClean="0"/>
              <a:t>Applications </a:t>
            </a:r>
            <a:r>
              <a:rPr lang="en-US" dirty="0"/>
              <a:t>received in January 2017 for new or expanded VPK programs are still valid; however, these districts and charter schools may opt to apply for SR+ instead</a:t>
            </a:r>
            <a:r>
              <a:rPr lang="en-US" dirty="0" smtClean="0"/>
              <a:t>.</a:t>
            </a:r>
            <a:r>
              <a:rPr lang="en-US" dirty="0"/>
              <a:t> </a:t>
            </a:r>
            <a:endParaRPr lang="en-US" dirty="0" smtClean="0"/>
          </a:p>
          <a:p>
            <a:pPr lvl="1"/>
            <a:r>
              <a:rPr lang="en-US" dirty="0" smtClean="0"/>
              <a:t>No </a:t>
            </a:r>
            <a:r>
              <a:rPr lang="en-US" u="sng" dirty="0"/>
              <a:t>new </a:t>
            </a:r>
            <a:r>
              <a:rPr lang="en-US" dirty="0"/>
              <a:t>applications will be accepted for VPK for FY 2018.</a:t>
            </a:r>
          </a:p>
          <a:p>
            <a:pPr lvl="1"/>
            <a:r>
              <a:rPr lang="en-US" dirty="0" smtClean="0"/>
              <a:t>New </a:t>
            </a:r>
            <a:r>
              <a:rPr lang="en-US" dirty="0"/>
              <a:t>applications will be accepted for SR+ </a:t>
            </a:r>
            <a:r>
              <a:rPr lang="en-US" dirty="0" smtClean="0"/>
              <a:t>until </a:t>
            </a:r>
            <a:r>
              <a:rPr lang="en-US" dirty="0"/>
              <a:t>July </a:t>
            </a:r>
            <a:r>
              <a:rPr lang="en-US" dirty="0" smtClean="0"/>
              <a:t>1.</a:t>
            </a:r>
          </a:p>
          <a:p>
            <a:pPr lvl="1"/>
            <a:r>
              <a:rPr lang="en-US" dirty="0" smtClean="0"/>
              <a:t>All applications received in January for new or expanded VPK programs and received by July 1 for SR+ will be combined into a single priority list for each group (Minneapolis / St Paul districts, suburban districts, nonmetro districts, charter schools)</a:t>
            </a:r>
          </a:p>
          <a:p>
            <a:pPr marL="1371600" lvl="3" indent="0">
              <a:buNone/>
            </a:pPr>
            <a:endParaRPr lang="en-US" dirty="0"/>
          </a:p>
          <a:p>
            <a:pPr marL="914400" lvl="1" indent="-457200">
              <a:buFont typeface="+mj-lt"/>
              <a:buAutoNum type="arabicPeriod"/>
            </a:pPr>
            <a:endParaRPr lang="en-US" dirty="0" smtClean="0"/>
          </a:p>
        </p:txBody>
      </p:sp>
    </p:spTree>
    <p:extLst>
      <p:ext uri="{BB962C8B-B14F-4D97-AF65-F5344CB8AC3E}">
        <p14:creationId xmlns:p14="http://schemas.microsoft.com/office/powerpoint/2010/main" val="139809732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EARLY LEARNING</a:t>
            </a:r>
            <a:br>
              <a:rPr lang="en-US" dirty="0" smtClean="0"/>
            </a:br>
            <a:r>
              <a:rPr lang="en-US" dirty="0" smtClean="0"/>
              <a:t>Voluntary PreK (VPK) / School Readiness Plus</a:t>
            </a: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21</a:t>
            </a:fld>
            <a:endParaRPr lang="en-US" dirty="0"/>
          </a:p>
        </p:txBody>
      </p:sp>
      <p:sp>
        <p:nvSpPr>
          <p:cNvPr id="3" name="Content Placeholder 2"/>
          <p:cNvSpPr>
            <a:spLocks noGrp="1"/>
          </p:cNvSpPr>
          <p:nvPr>
            <p:ph idx="1"/>
          </p:nvPr>
        </p:nvSpPr>
        <p:spPr>
          <a:xfrm>
            <a:off x="349624" y="1492624"/>
            <a:ext cx="11510682" cy="4863726"/>
          </a:xfrm>
        </p:spPr>
        <p:txBody>
          <a:bodyPr>
            <a:normAutofit/>
          </a:bodyPr>
          <a:lstStyle/>
          <a:p>
            <a:pPr marL="457200" lvl="1" indent="0">
              <a:buNone/>
            </a:pPr>
            <a:r>
              <a:rPr lang="en-US" sz="3200" dirty="0" smtClean="0"/>
              <a:t>The number of participant slots for each group is determined as follows:</a:t>
            </a:r>
            <a:endParaRPr lang="en-US" dirty="0" smtClean="0"/>
          </a:p>
        </p:txBody>
      </p:sp>
      <p:pic>
        <p:nvPicPr>
          <p:cNvPr id="7" name="Picture 6"/>
          <p:cNvPicPr>
            <a:picLocks noChangeAspect="1"/>
          </p:cNvPicPr>
          <p:nvPr/>
        </p:nvPicPr>
        <p:blipFill>
          <a:blip r:embed="rId2"/>
          <a:stretch>
            <a:fillRect/>
          </a:stretch>
        </p:blipFill>
        <p:spPr>
          <a:xfrm>
            <a:off x="931011" y="2562225"/>
            <a:ext cx="10594239" cy="3794126"/>
          </a:xfrm>
          <a:prstGeom prst="rect">
            <a:avLst/>
          </a:prstGeom>
        </p:spPr>
      </p:pic>
    </p:spTree>
    <p:extLst>
      <p:ext uri="{BB962C8B-B14F-4D97-AF65-F5344CB8AC3E}">
        <p14:creationId xmlns:p14="http://schemas.microsoft.com/office/powerpoint/2010/main" val="288328926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EARLY LEARNING</a:t>
            </a:r>
            <a:br>
              <a:rPr lang="en-US" dirty="0" smtClean="0"/>
            </a:br>
            <a:r>
              <a:rPr lang="en-US" dirty="0" smtClean="0"/>
              <a:t>Voluntary PreK (VPK) / School Readiness Plus</a:t>
            </a: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22</a:t>
            </a:fld>
            <a:endParaRPr lang="en-US" dirty="0"/>
          </a:p>
        </p:txBody>
      </p:sp>
      <p:sp>
        <p:nvSpPr>
          <p:cNvPr id="3" name="Content Placeholder 2"/>
          <p:cNvSpPr>
            <a:spLocks noGrp="1"/>
          </p:cNvSpPr>
          <p:nvPr>
            <p:ph idx="1"/>
          </p:nvPr>
        </p:nvSpPr>
        <p:spPr>
          <a:xfrm>
            <a:off x="349624" y="1492624"/>
            <a:ext cx="11510682" cy="4863726"/>
          </a:xfrm>
        </p:spPr>
        <p:txBody>
          <a:bodyPr>
            <a:normAutofit lnSpcReduction="10000"/>
          </a:bodyPr>
          <a:lstStyle/>
          <a:p>
            <a:r>
              <a:rPr lang="en-US" b="1" dirty="0" smtClean="0"/>
              <a:t>Application Process (continued):  </a:t>
            </a:r>
          </a:p>
          <a:p>
            <a:pPr lvl="1"/>
            <a:r>
              <a:rPr lang="en-US" sz="2400" dirty="0" smtClean="0"/>
              <a:t>All applications meeting program requirements will be rank-ordered based on three criteria:</a:t>
            </a:r>
          </a:p>
          <a:p>
            <a:pPr marL="1371600" lvl="2" indent="-457200">
              <a:buFont typeface="+mj-lt"/>
              <a:buAutoNum type="arabicPeriod"/>
            </a:pPr>
            <a:r>
              <a:rPr lang="en-US" sz="2400" dirty="0" smtClean="0"/>
              <a:t>Free and reduced lunch concentration of students in kindergarten at the site* as of October 1 of the previous fiscal year;</a:t>
            </a:r>
          </a:p>
          <a:p>
            <a:pPr marL="1371600" lvl="2" indent="-457200">
              <a:buFont typeface="+mj-lt"/>
              <a:buAutoNum type="arabicPeriod"/>
            </a:pPr>
            <a:r>
              <a:rPr lang="en-US" sz="2400" dirty="0" smtClean="0"/>
              <a:t>Proximity of a three- or four-star Parent Aware rated program; and</a:t>
            </a:r>
          </a:p>
          <a:p>
            <a:pPr marL="1371600" lvl="2" indent="-457200">
              <a:buFont typeface="+mj-lt"/>
              <a:buAutoNum type="arabicPeriod"/>
            </a:pPr>
            <a:r>
              <a:rPr lang="en-US" sz="2400" dirty="0" smtClean="0"/>
              <a:t>Whether the district has implemented a mixed delivery program.</a:t>
            </a:r>
          </a:p>
          <a:p>
            <a:pPr marL="914400" lvl="2" indent="0">
              <a:buNone/>
            </a:pPr>
            <a:r>
              <a:rPr lang="en-US" sz="1400" dirty="0" smtClean="0"/>
              <a:t>*</a:t>
            </a:r>
            <a:r>
              <a:rPr lang="en-US" sz="2000" dirty="0" smtClean="0"/>
              <a:t>However, a school </a:t>
            </a:r>
            <a:r>
              <a:rPr lang="en-US" sz="2000" dirty="0"/>
              <a:t>site may contract to partner with a community based provider or Head </a:t>
            </a:r>
            <a:r>
              <a:rPr lang="en-US" sz="2000" dirty="0" smtClean="0"/>
              <a:t>Start, or </a:t>
            </a:r>
            <a:r>
              <a:rPr lang="en-US" sz="2000" dirty="0"/>
              <a:t>establish an early childhood </a:t>
            </a:r>
            <a:r>
              <a:rPr lang="en-US" sz="2000" dirty="0" smtClean="0"/>
              <a:t>center, </a:t>
            </a:r>
            <a:r>
              <a:rPr lang="en-US" sz="2000" dirty="0"/>
              <a:t>and use the </a:t>
            </a:r>
            <a:r>
              <a:rPr lang="en-US" sz="2000" dirty="0" smtClean="0"/>
              <a:t>free </a:t>
            </a:r>
            <a:r>
              <a:rPr lang="en-US" sz="2000" dirty="0"/>
              <a:t>and reduced lunch concentration of students in kindergarten </a:t>
            </a:r>
            <a:r>
              <a:rPr lang="en-US" sz="2000" dirty="0" smtClean="0"/>
              <a:t>at the school </a:t>
            </a:r>
            <a:r>
              <a:rPr lang="en-US" sz="2000" dirty="0"/>
              <a:t>site as long as those eligible children are prioritized and guaranteed services at the mixed-delivery site or early education </a:t>
            </a:r>
            <a:r>
              <a:rPr lang="en-US" sz="2000" dirty="0" smtClean="0"/>
              <a:t>center.</a:t>
            </a:r>
            <a:endParaRPr lang="en-US" sz="2000" dirty="0"/>
          </a:p>
          <a:p>
            <a:pPr marL="1828800" lvl="3" indent="-457200">
              <a:buFont typeface="+mj-lt"/>
              <a:buAutoNum type="arabicPeriod"/>
            </a:pPr>
            <a:endParaRPr lang="en-US" sz="2200" dirty="0" smtClean="0"/>
          </a:p>
        </p:txBody>
      </p:sp>
    </p:spTree>
    <p:extLst>
      <p:ext uri="{BB962C8B-B14F-4D97-AF65-F5344CB8AC3E}">
        <p14:creationId xmlns:p14="http://schemas.microsoft.com/office/powerpoint/2010/main" val="404112554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EARLY LEARNING</a:t>
            </a:r>
            <a:br>
              <a:rPr lang="en-US" dirty="0" smtClean="0"/>
            </a:br>
            <a:r>
              <a:rPr lang="en-US" dirty="0" smtClean="0"/>
              <a:t>Voluntary PreK (VPK) / School Readiness Plus</a:t>
            </a: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23</a:t>
            </a:fld>
            <a:endParaRPr lang="en-US" dirty="0"/>
          </a:p>
        </p:txBody>
      </p:sp>
      <p:sp>
        <p:nvSpPr>
          <p:cNvPr id="3" name="Content Placeholder 2"/>
          <p:cNvSpPr>
            <a:spLocks noGrp="1"/>
          </p:cNvSpPr>
          <p:nvPr>
            <p:ph idx="1"/>
          </p:nvPr>
        </p:nvSpPr>
        <p:spPr>
          <a:xfrm>
            <a:off x="349624" y="1492624"/>
            <a:ext cx="11510682" cy="4863726"/>
          </a:xfrm>
        </p:spPr>
        <p:txBody>
          <a:bodyPr>
            <a:normAutofit/>
          </a:bodyPr>
          <a:lstStyle/>
          <a:p>
            <a:r>
              <a:rPr lang="en-US" b="1" dirty="0" smtClean="0"/>
              <a:t>Application Process (continued):  </a:t>
            </a:r>
          </a:p>
          <a:p>
            <a:pPr lvl="1"/>
            <a:r>
              <a:rPr lang="en-US" sz="2600" dirty="0" smtClean="0"/>
              <a:t>The number of new participants in each program will depend entirely on how the applicants rank on  these three criteria within their respective groups.</a:t>
            </a:r>
          </a:p>
          <a:p>
            <a:pPr lvl="1"/>
            <a:r>
              <a:rPr lang="en-US" sz="2600" dirty="0" smtClean="0"/>
              <a:t>There is no set portion of new slots for VPK or SR+</a:t>
            </a:r>
          </a:p>
          <a:p>
            <a:pPr lvl="1"/>
            <a:r>
              <a:rPr lang="en-US" sz="2600" dirty="0" smtClean="0"/>
              <a:t>MDE must notify applicants by August 1, 2017 whether they have been selected for participation.</a:t>
            </a:r>
          </a:p>
          <a:p>
            <a:pPr lvl="1"/>
            <a:r>
              <a:rPr lang="en-US" sz="2600" dirty="0" smtClean="0"/>
              <a:t>For sites first qualifying in FY 2018 or 2019, under VPK or SR+, the new funding must be used to supplement not supplant existing spending for prekindergarten activities.</a:t>
            </a:r>
          </a:p>
        </p:txBody>
      </p:sp>
    </p:spTree>
    <p:extLst>
      <p:ext uri="{BB962C8B-B14F-4D97-AF65-F5344CB8AC3E}">
        <p14:creationId xmlns:p14="http://schemas.microsoft.com/office/powerpoint/2010/main" val="172666428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EARLY LEARNING</a:t>
            </a:r>
            <a:br>
              <a:rPr lang="en-US" dirty="0" smtClean="0"/>
            </a:br>
            <a:r>
              <a:rPr lang="en-US" dirty="0" smtClean="0"/>
              <a:t>School Readiness Plus</a:t>
            </a: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24</a:t>
            </a:fld>
            <a:endParaRPr lang="en-US" dirty="0"/>
          </a:p>
        </p:txBody>
      </p:sp>
      <p:sp>
        <p:nvSpPr>
          <p:cNvPr id="3" name="Content Placeholder 2"/>
          <p:cNvSpPr>
            <a:spLocks noGrp="1"/>
          </p:cNvSpPr>
          <p:nvPr>
            <p:ph idx="1"/>
          </p:nvPr>
        </p:nvSpPr>
        <p:spPr>
          <a:xfrm>
            <a:off x="340659" y="1495425"/>
            <a:ext cx="11510682" cy="5127625"/>
          </a:xfrm>
        </p:spPr>
        <p:txBody>
          <a:bodyPr>
            <a:normAutofit fontScale="77500" lnSpcReduction="20000"/>
          </a:bodyPr>
          <a:lstStyle/>
          <a:p>
            <a:r>
              <a:rPr lang="en-US" sz="3400" b="1" dirty="0" smtClean="0"/>
              <a:t>SR+ Program Requirements:</a:t>
            </a:r>
          </a:p>
          <a:p>
            <a:pPr marL="971550" lvl="1" indent="-514350">
              <a:buAutoNum type="arabicParenBoth"/>
            </a:pPr>
            <a:r>
              <a:rPr lang="en-US" sz="2800" dirty="0" smtClean="0"/>
              <a:t>assess </a:t>
            </a:r>
            <a:r>
              <a:rPr lang="en-US" sz="2800" dirty="0"/>
              <a:t>each child at program entry and exit; </a:t>
            </a:r>
            <a:endParaRPr lang="en-US" sz="2800" dirty="0" smtClean="0"/>
          </a:p>
          <a:p>
            <a:pPr marL="971550" lvl="1" indent="-514350">
              <a:buAutoNum type="arabicParenBoth"/>
            </a:pPr>
            <a:r>
              <a:rPr lang="en-US" sz="2800" dirty="0" smtClean="0"/>
              <a:t>provide </a:t>
            </a:r>
            <a:r>
              <a:rPr lang="en-US" sz="2800" dirty="0"/>
              <a:t>a program and instruction aligned with state guidelines and based in research; </a:t>
            </a:r>
            <a:endParaRPr lang="en-US" sz="2800" dirty="0" smtClean="0"/>
          </a:p>
          <a:p>
            <a:pPr marL="971550" lvl="1" indent="-514350">
              <a:buAutoNum type="arabicParenBoth"/>
            </a:pPr>
            <a:r>
              <a:rPr lang="en-US" sz="2800" dirty="0" smtClean="0"/>
              <a:t>coordinate </a:t>
            </a:r>
            <a:r>
              <a:rPr lang="en-US" sz="2800" dirty="0"/>
              <a:t>kindergarten transition; </a:t>
            </a:r>
            <a:endParaRPr lang="en-US" sz="2800" dirty="0" smtClean="0"/>
          </a:p>
          <a:p>
            <a:pPr marL="971550" lvl="1" indent="-514350">
              <a:buAutoNum type="arabicParenBoth"/>
            </a:pPr>
            <a:r>
              <a:rPr lang="en-US" sz="2800" dirty="0" smtClean="0"/>
              <a:t>involve </a:t>
            </a:r>
            <a:r>
              <a:rPr lang="en-US" sz="2800" dirty="0"/>
              <a:t>parents; </a:t>
            </a:r>
            <a:endParaRPr lang="en-US" sz="2800" dirty="0" smtClean="0"/>
          </a:p>
          <a:p>
            <a:pPr marL="971550" lvl="1" indent="-514350">
              <a:buAutoNum type="arabicParenBoth"/>
            </a:pPr>
            <a:r>
              <a:rPr lang="en-US" sz="2800" dirty="0" smtClean="0"/>
              <a:t>coordinate </a:t>
            </a:r>
            <a:r>
              <a:rPr lang="en-US" sz="2800" dirty="0"/>
              <a:t>with relevant community-based services; </a:t>
            </a:r>
            <a:endParaRPr lang="en-US" sz="2800" dirty="0" smtClean="0"/>
          </a:p>
          <a:p>
            <a:pPr marL="971550" lvl="1" indent="-514350">
              <a:buAutoNum type="arabicParenBoth"/>
            </a:pPr>
            <a:r>
              <a:rPr lang="en-US" sz="2800" dirty="0" smtClean="0"/>
              <a:t>cooperate </a:t>
            </a:r>
            <a:r>
              <a:rPr lang="en-US" sz="2800" dirty="0"/>
              <a:t>with ABE and adult literacy programs; </a:t>
            </a:r>
            <a:endParaRPr lang="en-US" sz="2800" dirty="0" smtClean="0"/>
          </a:p>
          <a:p>
            <a:pPr marL="971550" lvl="1" indent="-514350">
              <a:buAutoNum type="arabicParenBoth"/>
            </a:pPr>
            <a:r>
              <a:rPr lang="en-US" sz="2800" dirty="0" smtClean="0"/>
              <a:t>ensure </a:t>
            </a:r>
            <a:r>
              <a:rPr lang="en-US" sz="2800" dirty="0"/>
              <a:t>appropriate student-to-staff ratios and the presence of a licensed teacher; </a:t>
            </a:r>
            <a:endParaRPr lang="en-US" sz="2800" dirty="0" smtClean="0"/>
          </a:p>
          <a:p>
            <a:pPr marL="971550" lvl="1" indent="-514350">
              <a:buAutoNum type="arabicParenBoth"/>
            </a:pPr>
            <a:r>
              <a:rPr lang="en-US" sz="2800" dirty="0" smtClean="0"/>
              <a:t>have </a:t>
            </a:r>
            <a:r>
              <a:rPr lang="en-US" sz="2800" dirty="0"/>
              <a:t>teachers knowledgeable in early childhood; and </a:t>
            </a:r>
            <a:endParaRPr lang="en-US" sz="2800" dirty="0" smtClean="0"/>
          </a:p>
          <a:p>
            <a:pPr marL="971550" lvl="1" indent="-514350">
              <a:buAutoNum type="arabicParenBoth"/>
            </a:pPr>
            <a:r>
              <a:rPr lang="en-US" sz="2800" dirty="0" smtClean="0"/>
              <a:t>provide </a:t>
            </a:r>
            <a:r>
              <a:rPr lang="en-US" sz="2800" dirty="0"/>
              <a:t>at least 350 hours of instruction per year</a:t>
            </a:r>
            <a:r>
              <a:rPr lang="en-US" sz="2800" dirty="0" smtClean="0"/>
              <a:t>.</a:t>
            </a:r>
            <a:endParaRPr lang="en-US" sz="2800" b="1" dirty="0" smtClean="0"/>
          </a:p>
          <a:p>
            <a:pPr marL="457200" lvl="1" indent="0">
              <a:buNone/>
            </a:pPr>
            <a:endParaRPr lang="en-US" sz="2600" dirty="0" smtClean="0"/>
          </a:p>
        </p:txBody>
      </p:sp>
    </p:spTree>
    <p:extLst>
      <p:ext uri="{BB962C8B-B14F-4D97-AF65-F5344CB8AC3E}">
        <p14:creationId xmlns:p14="http://schemas.microsoft.com/office/powerpoint/2010/main" val="123353122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EARLY LEARNING</a:t>
            </a:r>
            <a:br>
              <a:rPr lang="en-US" dirty="0" smtClean="0"/>
            </a:br>
            <a:r>
              <a:rPr lang="en-US" dirty="0" smtClean="0"/>
              <a:t>School Readiness Plus</a:t>
            </a: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25</a:t>
            </a:fld>
            <a:endParaRPr lang="en-US" dirty="0"/>
          </a:p>
        </p:txBody>
      </p:sp>
      <p:sp>
        <p:nvSpPr>
          <p:cNvPr id="3" name="Content Placeholder 2"/>
          <p:cNvSpPr>
            <a:spLocks noGrp="1"/>
          </p:cNvSpPr>
          <p:nvPr>
            <p:ph idx="1"/>
          </p:nvPr>
        </p:nvSpPr>
        <p:spPr>
          <a:xfrm>
            <a:off x="349623" y="1492624"/>
            <a:ext cx="11699501" cy="4863726"/>
          </a:xfrm>
        </p:spPr>
        <p:txBody>
          <a:bodyPr>
            <a:normAutofit fontScale="92500" lnSpcReduction="20000"/>
          </a:bodyPr>
          <a:lstStyle/>
          <a:p>
            <a:pPr lvl="0">
              <a:buClr>
                <a:srgbClr val="003865"/>
              </a:buClr>
            </a:pPr>
            <a:r>
              <a:rPr lang="en-US" sz="3100" b="1" dirty="0">
                <a:solidFill>
                  <a:srgbClr val="003865"/>
                </a:solidFill>
              </a:rPr>
              <a:t>Mixed Delivery of Services:</a:t>
            </a:r>
          </a:p>
          <a:p>
            <a:pPr lvl="1">
              <a:buClr>
                <a:srgbClr val="003865"/>
              </a:buClr>
            </a:pPr>
            <a:r>
              <a:rPr lang="en-US" sz="3100" dirty="0">
                <a:solidFill>
                  <a:srgbClr val="003865"/>
                </a:solidFill>
              </a:rPr>
              <a:t>Authorizes a district or charter school to contract for the delivery of an SR+ program.</a:t>
            </a:r>
          </a:p>
          <a:p>
            <a:r>
              <a:rPr lang="en-US" sz="3100" b="1" dirty="0" smtClean="0"/>
              <a:t>SR+ Program Student Eligibility:</a:t>
            </a:r>
          </a:p>
          <a:p>
            <a:pPr lvl="1"/>
            <a:r>
              <a:rPr lang="en-US" sz="2700" dirty="0" smtClean="0"/>
              <a:t>A </a:t>
            </a:r>
            <a:r>
              <a:rPr lang="en-US" sz="2700" dirty="0"/>
              <a:t>child who is four years of age </a:t>
            </a:r>
            <a:r>
              <a:rPr lang="en-US" sz="2700" dirty="0" smtClean="0"/>
              <a:t>as of Sept 1 and </a:t>
            </a:r>
            <a:r>
              <a:rPr lang="en-US" sz="2700" dirty="0"/>
              <a:t>who demonstrates one or more risk factors is eligible to participate in </a:t>
            </a:r>
            <a:r>
              <a:rPr lang="en-US" sz="2700" dirty="0" smtClean="0"/>
              <a:t>the program free of charge.</a:t>
            </a:r>
          </a:p>
          <a:p>
            <a:pPr lvl="1">
              <a:buClr>
                <a:srgbClr val="003865"/>
              </a:buClr>
            </a:pPr>
            <a:r>
              <a:rPr lang="en-US" sz="2700" dirty="0">
                <a:solidFill>
                  <a:srgbClr val="003865"/>
                </a:solidFill>
              </a:rPr>
              <a:t>A child who is four years of age as of Sept 1 and who </a:t>
            </a:r>
            <a:r>
              <a:rPr lang="en-US" sz="2700" dirty="0" smtClean="0">
                <a:solidFill>
                  <a:srgbClr val="003865"/>
                </a:solidFill>
              </a:rPr>
              <a:t>does not demonstrates any of those risk </a:t>
            </a:r>
            <a:r>
              <a:rPr lang="en-US" sz="2700" dirty="0">
                <a:solidFill>
                  <a:srgbClr val="003865"/>
                </a:solidFill>
              </a:rPr>
              <a:t>factors is eligible to participate </a:t>
            </a:r>
            <a:r>
              <a:rPr lang="en-US" sz="2700" dirty="0" smtClean="0">
                <a:solidFill>
                  <a:srgbClr val="003865"/>
                </a:solidFill>
              </a:rPr>
              <a:t>on a fee-for-service basis.</a:t>
            </a:r>
            <a:endParaRPr lang="en-US" sz="2700" dirty="0">
              <a:solidFill>
                <a:srgbClr val="003865"/>
              </a:solidFill>
            </a:endParaRPr>
          </a:p>
          <a:p>
            <a:pPr lvl="1"/>
            <a:r>
              <a:rPr lang="en-US" sz="2700" dirty="0" smtClean="0"/>
              <a:t>A district must adopt a sliding fee schedule for students not demonstrating risk factors, but must waive the fee for participants unable to pay</a:t>
            </a:r>
          </a:p>
          <a:p>
            <a:endParaRPr lang="en-US" sz="3400" b="1" dirty="0" smtClean="0"/>
          </a:p>
        </p:txBody>
      </p:sp>
    </p:spTree>
    <p:extLst>
      <p:ext uri="{BB962C8B-B14F-4D97-AF65-F5344CB8AC3E}">
        <p14:creationId xmlns:p14="http://schemas.microsoft.com/office/powerpoint/2010/main" val="239301029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ECFE FUNDING </a:t>
            </a:r>
            <a:br>
              <a:rPr lang="en-US" dirty="0" smtClean="0"/>
            </a:b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26</a:t>
            </a:fld>
            <a:endParaRPr lang="en-US" dirty="0"/>
          </a:p>
        </p:txBody>
      </p:sp>
      <p:sp>
        <p:nvSpPr>
          <p:cNvPr id="3" name="Content Placeholder 2"/>
          <p:cNvSpPr>
            <a:spLocks noGrp="1"/>
          </p:cNvSpPr>
          <p:nvPr>
            <p:ph idx="1"/>
          </p:nvPr>
        </p:nvSpPr>
        <p:spPr>
          <a:xfrm>
            <a:off x="349624" y="1492624"/>
            <a:ext cx="11510682" cy="4684339"/>
          </a:xfrm>
        </p:spPr>
        <p:txBody>
          <a:bodyPr>
            <a:normAutofit/>
          </a:bodyPr>
          <a:lstStyle/>
          <a:p>
            <a:pPr lvl="2">
              <a:buClr>
                <a:srgbClr val="003865"/>
              </a:buClr>
            </a:pPr>
            <a:r>
              <a:rPr lang="en-US" sz="2400" dirty="0" smtClean="0">
                <a:solidFill>
                  <a:srgbClr val="003865"/>
                </a:solidFill>
              </a:rPr>
              <a:t>ECFE Allowance remains linked to General Ed formula allowance; </a:t>
            </a:r>
          </a:p>
          <a:p>
            <a:pPr lvl="2">
              <a:buClr>
                <a:srgbClr val="003865"/>
              </a:buClr>
            </a:pPr>
            <a:r>
              <a:rPr lang="en-US" sz="2400" dirty="0" smtClean="0">
                <a:solidFill>
                  <a:srgbClr val="003865"/>
                </a:solidFill>
              </a:rPr>
              <a:t>ECFE allowance increases from $139.54 to $142.32 for FY 18 and $145.18 for FY 19 and later due to formula allowance increase</a:t>
            </a:r>
          </a:p>
          <a:p>
            <a:pPr lvl="2">
              <a:buClr>
                <a:srgbClr val="003865"/>
              </a:buClr>
            </a:pPr>
            <a:endParaRPr lang="en-US" sz="2400" dirty="0">
              <a:solidFill>
                <a:srgbClr val="003865"/>
              </a:solidFill>
            </a:endParaRPr>
          </a:p>
          <a:p>
            <a:pPr lvl="2"/>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250039214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OTHER EDUCATION FUNDING</a:t>
            </a:r>
            <a:br>
              <a:rPr lang="en-US" dirty="0" smtClean="0"/>
            </a:br>
            <a:r>
              <a:rPr lang="en-US" sz="3100" dirty="0"/>
              <a:t>FY 18 – 19 Biennium State Appropriations  - $ in Thousands</a:t>
            </a: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27</a:t>
            </a:fld>
            <a:endParaRPr lang="en-US" dirty="0"/>
          </a:p>
        </p:txBody>
      </p:sp>
      <p:sp>
        <p:nvSpPr>
          <p:cNvPr id="3" name="Content Placeholder 2"/>
          <p:cNvSpPr>
            <a:spLocks noGrp="1"/>
          </p:cNvSpPr>
          <p:nvPr>
            <p:ph idx="1"/>
          </p:nvPr>
        </p:nvSpPr>
        <p:spPr>
          <a:xfrm>
            <a:off x="349624" y="1492624"/>
            <a:ext cx="11510682" cy="4684339"/>
          </a:xfrm>
        </p:spPr>
        <p:txBody>
          <a:bodyPr>
            <a:normAutofit/>
          </a:bodyPr>
          <a:lstStyle/>
          <a:p>
            <a:pPr lvl="2">
              <a:buClr>
                <a:srgbClr val="003865"/>
              </a:buClr>
            </a:pPr>
            <a:endParaRPr lang="en-US" dirty="0">
              <a:solidFill>
                <a:srgbClr val="003865"/>
              </a:solidFill>
            </a:endParaRPr>
          </a:p>
          <a:p>
            <a:pPr lvl="2"/>
            <a:endParaRPr lang="en-US" dirty="0" smtClean="0"/>
          </a:p>
          <a:p>
            <a:pPr lvl="2"/>
            <a:endParaRPr lang="en-US" dirty="0" smtClean="0"/>
          </a:p>
          <a:p>
            <a:pPr lvl="1"/>
            <a:endParaRPr lang="en-US" dirty="0"/>
          </a:p>
        </p:txBody>
      </p:sp>
      <p:pic>
        <p:nvPicPr>
          <p:cNvPr id="7" name="Picture 6"/>
          <p:cNvPicPr>
            <a:picLocks noChangeAspect="1"/>
          </p:cNvPicPr>
          <p:nvPr/>
        </p:nvPicPr>
        <p:blipFill>
          <a:blip r:embed="rId2"/>
          <a:stretch>
            <a:fillRect/>
          </a:stretch>
        </p:blipFill>
        <p:spPr>
          <a:xfrm>
            <a:off x="349624" y="1910976"/>
            <a:ext cx="11510682" cy="3514464"/>
          </a:xfrm>
          <a:prstGeom prst="rect">
            <a:avLst/>
          </a:prstGeom>
        </p:spPr>
      </p:pic>
    </p:spTree>
    <p:extLst>
      <p:ext uri="{BB962C8B-B14F-4D97-AF65-F5344CB8AC3E}">
        <p14:creationId xmlns:p14="http://schemas.microsoft.com/office/powerpoint/2010/main" val="373834641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OTHER EDUCATION FUNDING</a:t>
            </a:r>
            <a:br>
              <a:rPr lang="en-US" dirty="0" smtClean="0"/>
            </a:br>
            <a:r>
              <a:rPr lang="en-US" sz="3100" dirty="0"/>
              <a:t>FY </a:t>
            </a:r>
            <a:r>
              <a:rPr lang="en-US" sz="3100" dirty="0" smtClean="0"/>
              <a:t>20 </a:t>
            </a:r>
            <a:r>
              <a:rPr lang="en-US" sz="3100" dirty="0"/>
              <a:t>– </a:t>
            </a:r>
            <a:r>
              <a:rPr lang="en-US" sz="3100" dirty="0" smtClean="0"/>
              <a:t>21 </a:t>
            </a:r>
            <a:r>
              <a:rPr lang="en-US" sz="3100" dirty="0"/>
              <a:t>Biennium State Appropriations  - $ in Thousands</a:t>
            </a: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28</a:t>
            </a:fld>
            <a:endParaRPr lang="en-US" dirty="0"/>
          </a:p>
        </p:txBody>
      </p:sp>
      <p:sp>
        <p:nvSpPr>
          <p:cNvPr id="3" name="Content Placeholder 2"/>
          <p:cNvSpPr>
            <a:spLocks noGrp="1"/>
          </p:cNvSpPr>
          <p:nvPr>
            <p:ph idx="1"/>
          </p:nvPr>
        </p:nvSpPr>
        <p:spPr>
          <a:xfrm>
            <a:off x="349624" y="1492624"/>
            <a:ext cx="11510682" cy="4684339"/>
          </a:xfrm>
        </p:spPr>
        <p:txBody>
          <a:bodyPr>
            <a:normAutofit/>
          </a:bodyPr>
          <a:lstStyle/>
          <a:p>
            <a:pPr lvl="2">
              <a:buClr>
                <a:srgbClr val="003865"/>
              </a:buClr>
            </a:pPr>
            <a:endParaRPr lang="en-US" dirty="0">
              <a:solidFill>
                <a:srgbClr val="003865"/>
              </a:solidFill>
            </a:endParaRPr>
          </a:p>
          <a:p>
            <a:pPr lvl="2"/>
            <a:endParaRPr lang="en-US" dirty="0" smtClean="0"/>
          </a:p>
          <a:p>
            <a:pPr lvl="2"/>
            <a:endParaRPr lang="en-US" dirty="0" smtClean="0"/>
          </a:p>
          <a:p>
            <a:pPr lvl="1"/>
            <a:endParaRPr lang="en-US" dirty="0"/>
          </a:p>
        </p:txBody>
      </p:sp>
      <p:pic>
        <p:nvPicPr>
          <p:cNvPr id="8" name="Picture 7"/>
          <p:cNvPicPr>
            <a:picLocks noChangeAspect="1"/>
          </p:cNvPicPr>
          <p:nvPr/>
        </p:nvPicPr>
        <p:blipFill>
          <a:blip r:embed="rId2"/>
          <a:stretch>
            <a:fillRect/>
          </a:stretch>
        </p:blipFill>
        <p:spPr>
          <a:xfrm>
            <a:off x="349623" y="1904624"/>
            <a:ext cx="11510683" cy="3566535"/>
          </a:xfrm>
          <a:prstGeom prst="rect">
            <a:avLst/>
          </a:prstGeom>
        </p:spPr>
      </p:pic>
    </p:spTree>
    <p:extLst>
      <p:ext uri="{BB962C8B-B14F-4D97-AF65-F5344CB8AC3E}">
        <p14:creationId xmlns:p14="http://schemas.microsoft.com/office/powerpoint/2010/main" val="332550978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dirty="0" smtClean="0"/>
              <a:t>Other Education Funding</a:t>
            </a:r>
            <a:r>
              <a:rPr lang="en-US" dirty="0" smtClean="0"/>
              <a:t/>
            </a:r>
            <a:br>
              <a:rPr lang="en-US" dirty="0" smtClean="0"/>
            </a:b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29</a:t>
            </a:fld>
            <a:endParaRPr lang="en-US" dirty="0"/>
          </a:p>
        </p:txBody>
      </p:sp>
      <p:sp>
        <p:nvSpPr>
          <p:cNvPr id="3" name="Content Placeholder 2"/>
          <p:cNvSpPr>
            <a:spLocks noGrp="1"/>
          </p:cNvSpPr>
          <p:nvPr>
            <p:ph idx="1"/>
          </p:nvPr>
        </p:nvSpPr>
        <p:spPr>
          <a:xfrm>
            <a:off x="349624" y="1492624"/>
            <a:ext cx="11510682" cy="5093914"/>
          </a:xfrm>
        </p:spPr>
        <p:txBody>
          <a:bodyPr>
            <a:normAutofit/>
          </a:bodyPr>
          <a:lstStyle/>
          <a:p>
            <a:r>
              <a:rPr lang="en-US" sz="2400" b="1" dirty="0" smtClean="0"/>
              <a:t>American </a:t>
            </a:r>
            <a:r>
              <a:rPr lang="en-US" sz="2400" b="1" dirty="0"/>
              <a:t>Indian </a:t>
            </a:r>
            <a:r>
              <a:rPr lang="en-US" sz="2400" b="1" dirty="0" smtClean="0"/>
              <a:t>Tribal Contract Aid </a:t>
            </a:r>
          </a:p>
          <a:p>
            <a:pPr lvl="1"/>
            <a:r>
              <a:rPr lang="en-US" sz="2400" dirty="0" smtClean="0"/>
              <a:t>Continues the maximum aid per </a:t>
            </a:r>
            <a:r>
              <a:rPr lang="en-US" sz="2400" dirty="0"/>
              <a:t>pupil unit </a:t>
            </a:r>
            <a:r>
              <a:rPr lang="en-US" sz="2400" dirty="0" smtClean="0"/>
              <a:t>at </a:t>
            </a:r>
            <a:r>
              <a:rPr lang="en-US" sz="2400" dirty="0"/>
              <a:t>the FY 2017 </a:t>
            </a:r>
            <a:r>
              <a:rPr lang="en-US" sz="2400" dirty="0" smtClean="0"/>
              <a:t>level </a:t>
            </a:r>
            <a:r>
              <a:rPr lang="en-US" sz="2400" dirty="0"/>
              <a:t>of $</a:t>
            </a:r>
            <a:r>
              <a:rPr lang="en-US" sz="2400" dirty="0" smtClean="0"/>
              <a:t>3,230 for FY 2018 and FY 2019 only, instead of allowing it to decrease </a:t>
            </a:r>
            <a:r>
              <a:rPr lang="en-US" sz="2400" dirty="0"/>
              <a:t>to $1,500 </a:t>
            </a:r>
            <a:r>
              <a:rPr lang="en-US" sz="2400" dirty="0" smtClean="0"/>
              <a:t> beginning in FY 2018 as </a:t>
            </a:r>
            <a:r>
              <a:rPr lang="en-US" sz="2400" dirty="0"/>
              <a:t>provided in current law</a:t>
            </a:r>
            <a:r>
              <a:rPr lang="en-US" sz="2400" dirty="0" smtClean="0"/>
              <a:t>.</a:t>
            </a:r>
          </a:p>
          <a:p>
            <a:pPr lvl="1"/>
            <a:r>
              <a:rPr lang="en-US" sz="2400" dirty="0" smtClean="0">
                <a:solidFill>
                  <a:srgbClr val="003865"/>
                </a:solidFill>
              </a:rPr>
              <a:t>The decrease </a:t>
            </a:r>
            <a:r>
              <a:rPr lang="en-US" sz="2400" dirty="0">
                <a:solidFill>
                  <a:srgbClr val="003865"/>
                </a:solidFill>
              </a:rPr>
              <a:t>to $1,500  </a:t>
            </a:r>
            <a:r>
              <a:rPr lang="en-US" sz="2400" dirty="0" smtClean="0">
                <a:solidFill>
                  <a:srgbClr val="003865"/>
                </a:solidFill>
              </a:rPr>
              <a:t>will now occur beginning </a:t>
            </a:r>
            <a:r>
              <a:rPr lang="en-US" sz="2400" dirty="0">
                <a:solidFill>
                  <a:srgbClr val="003865"/>
                </a:solidFill>
              </a:rPr>
              <a:t>in FY </a:t>
            </a:r>
            <a:r>
              <a:rPr lang="en-US" sz="2400" dirty="0" smtClean="0">
                <a:solidFill>
                  <a:srgbClr val="003865"/>
                </a:solidFill>
              </a:rPr>
              <a:t>2020 unless a change is enacted before that.</a:t>
            </a:r>
            <a:endParaRPr lang="en-US" sz="2400" dirty="0" smtClean="0"/>
          </a:p>
          <a:p>
            <a:pPr lvl="1"/>
            <a:endParaRPr lang="en-US" sz="2200" dirty="0" smtClean="0"/>
          </a:p>
          <a:p>
            <a:pPr marL="457200" lvl="1" indent="0">
              <a:buNone/>
            </a:pPr>
            <a:endParaRPr lang="en-US" dirty="0"/>
          </a:p>
        </p:txBody>
      </p:sp>
    </p:spTree>
    <p:extLst>
      <p:ext uri="{BB962C8B-B14F-4D97-AF65-F5344CB8AC3E}">
        <p14:creationId xmlns:p14="http://schemas.microsoft.com/office/powerpoint/2010/main" val="39131313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2741"/>
            <a:ext cx="10515600" cy="914400"/>
          </a:xfrm>
        </p:spPr>
        <p:txBody>
          <a:bodyPr>
            <a:normAutofit fontScale="90000"/>
          </a:bodyPr>
          <a:lstStyle/>
          <a:p>
            <a:pPr algn="ctr"/>
            <a:r>
              <a:rPr lang="en-US" dirty="0" smtClean="0"/>
              <a:t>E-12 EDUCATION BILLS – MAJOR SPENDING CATEGORIES</a:t>
            </a:r>
            <a:br>
              <a:rPr lang="en-US" dirty="0" smtClean="0"/>
            </a:br>
            <a:r>
              <a:rPr lang="en-US" dirty="0" smtClean="0"/>
              <a:t>FY 18 – 19 Biennium State Appropriations - $ in Thousands</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a:t>
            </a:fld>
            <a:endParaRPr lang="en-US" dirty="0"/>
          </a:p>
        </p:txBody>
      </p:sp>
      <p:pic>
        <p:nvPicPr>
          <p:cNvPr id="15" name="Content Placeholder 14"/>
          <p:cNvPicPr>
            <a:picLocks noGrp="1" noChangeAspect="1"/>
          </p:cNvPicPr>
          <p:nvPr>
            <p:ph idx="1"/>
          </p:nvPr>
        </p:nvPicPr>
        <p:blipFill>
          <a:blip r:embed="rId2"/>
          <a:stretch>
            <a:fillRect/>
          </a:stretch>
        </p:blipFill>
        <p:spPr>
          <a:xfrm>
            <a:off x="243840" y="1600200"/>
            <a:ext cx="11521440" cy="4756150"/>
          </a:xfrm>
          <a:prstGeom prst="rect">
            <a:avLst/>
          </a:prstGeom>
        </p:spPr>
      </p:pic>
    </p:spTree>
    <p:extLst>
      <p:ext uri="{BB962C8B-B14F-4D97-AF65-F5344CB8AC3E}">
        <p14:creationId xmlns:p14="http://schemas.microsoft.com/office/powerpoint/2010/main" val="292040772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7187"/>
            <a:ext cx="10515600" cy="956049"/>
          </a:xfrm>
        </p:spPr>
        <p:txBody>
          <a:bodyPr>
            <a:normAutofit fontScale="90000"/>
          </a:bodyPr>
          <a:lstStyle/>
          <a:p>
            <a:pPr algn="ctr"/>
            <a:r>
              <a:rPr lang="en-US" dirty="0" smtClean="0"/>
              <a:t>SMALLER GRANTS AND AID CHANGES</a:t>
            </a:r>
            <a:br>
              <a:rPr lang="en-US" dirty="0" smtClean="0"/>
            </a:br>
            <a:r>
              <a:rPr lang="en-US" dirty="0" smtClean="0"/>
              <a:t>FY 18 – 19 Biennium ($ in Thousands)</a:t>
            </a:r>
            <a:br>
              <a:rPr lang="en-US" dirty="0" smtClean="0"/>
            </a:b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30</a:t>
            </a:fld>
            <a:endParaRPr lang="en-US" dirty="0"/>
          </a:p>
        </p:txBody>
      </p:sp>
      <p:sp>
        <p:nvSpPr>
          <p:cNvPr id="3" name="Content Placeholder 2"/>
          <p:cNvSpPr>
            <a:spLocks noGrp="1"/>
          </p:cNvSpPr>
          <p:nvPr>
            <p:ph idx="1"/>
          </p:nvPr>
        </p:nvSpPr>
        <p:spPr>
          <a:xfrm>
            <a:off x="349624" y="1492624"/>
            <a:ext cx="11510682" cy="4684339"/>
          </a:xfrm>
        </p:spPr>
        <p:txBody>
          <a:bodyPr>
            <a:normAutofit/>
          </a:bodyPr>
          <a:lstStyle/>
          <a:p>
            <a:pPr marL="0" indent="0">
              <a:buNone/>
            </a:pPr>
            <a:r>
              <a:rPr lang="en-US" dirty="0"/>
              <a:t>	</a:t>
            </a:r>
          </a:p>
          <a:p>
            <a:pPr marL="457200" lvl="1" indent="0">
              <a:buNone/>
            </a:pPr>
            <a:endParaRPr lang="en-US" dirty="0"/>
          </a:p>
        </p:txBody>
      </p:sp>
      <p:pic>
        <p:nvPicPr>
          <p:cNvPr id="5" name="Picture 4"/>
          <p:cNvPicPr>
            <a:picLocks noChangeAspect="1"/>
          </p:cNvPicPr>
          <p:nvPr/>
        </p:nvPicPr>
        <p:blipFill>
          <a:blip r:embed="rId2"/>
          <a:stretch>
            <a:fillRect/>
          </a:stretch>
        </p:blipFill>
        <p:spPr>
          <a:xfrm>
            <a:off x="349625" y="1706879"/>
            <a:ext cx="11510682" cy="4470083"/>
          </a:xfrm>
          <a:prstGeom prst="rect">
            <a:avLst/>
          </a:prstGeom>
        </p:spPr>
      </p:pic>
    </p:spTree>
    <p:extLst>
      <p:ext uri="{BB962C8B-B14F-4D97-AF65-F5344CB8AC3E}">
        <p14:creationId xmlns:p14="http://schemas.microsoft.com/office/powerpoint/2010/main" val="224405806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138" y="928688"/>
            <a:ext cx="10253662" cy="138112"/>
          </a:xfrm>
        </p:spPr>
        <p:txBody>
          <a:bodyPr>
            <a:normAutofit fontScale="90000"/>
          </a:bodyPr>
          <a:lstStyle/>
          <a:p>
            <a:pPr algn="ctr"/>
            <a:r>
              <a:rPr lang="en-US" dirty="0"/>
              <a:t>SMALLER GRANTS AND AID </a:t>
            </a:r>
            <a:r>
              <a:rPr lang="en-US" dirty="0" smtClean="0"/>
              <a:t>CHANGES</a:t>
            </a:r>
            <a:br>
              <a:rPr lang="en-US" dirty="0" smtClean="0"/>
            </a:br>
            <a:r>
              <a:rPr lang="en-US" dirty="0" smtClean="0"/>
              <a:t>FY </a:t>
            </a:r>
            <a:r>
              <a:rPr lang="en-US" dirty="0"/>
              <a:t>18 – 19 Biennium ($ in Thousands)</a:t>
            </a:r>
            <a:br>
              <a:rPr lang="en-US" dirty="0"/>
            </a:br>
            <a:r>
              <a:rPr lang="en-US" dirty="0" smtClean="0"/>
              <a:t/>
            </a:r>
            <a:br>
              <a:rPr lang="en-US" dirty="0" smtClean="0"/>
            </a:b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31</a:t>
            </a:fld>
            <a:endParaRPr lang="en-US" dirty="0"/>
          </a:p>
        </p:txBody>
      </p:sp>
      <p:sp>
        <p:nvSpPr>
          <p:cNvPr id="3" name="Content Placeholder 2"/>
          <p:cNvSpPr>
            <a:spLocks noGrp="1"/>
          </p:cNvSpPr>
          <p:nvPr>
            <p:ph idx="1"/>
          </p:nvPr>
        </p:nvSpPr>
        <p:spPr>
          <a:xfrm>
            <a:off x="349624" y="1492624"/>
            <a:ext cx="11510682" cy="4684339"/>
          </a:xfrm>
        </p:spPr>
        <p:txBody>
          <a:bodyPr>
            <a:normAutofit/>
          </a:bodyPr>
          <a:lstStyle/>
          <a:p>
            <a:pPr marL="0" indent="0">
              <a:buNone/>
            </a:pPr>
            <a:r>
              <a:rPr lang="en-US" dirty="0"/>
              <a:t>	</a:t>
            </a:r>
          </a:p>
          <a:p>
            <a:pPr marL="457200" lvl="1" indent="0">
              <a:buNone/>
            </a:pPr>
            <a:endParaRPr lang="en-US" dirty="0"/>
          </a:p>
        </p:txBody>
      </p:sp>
      <p:pic>
        <p:nvPicPr>
          <p:cNvPr id="5" name="Picture 4"/>
          <p:cNvPicPr>
            <a:picLocks noChangeAspect="1"/>
          </p:cNvPicPr>
          <p:nvPr/>
        </p:nvPicPr>
        <p:blipFill>
          <a:blip r:embed="rId2"/>
          <a:stretch>
            <a:fillRect/>
          </a:stretch>
        </p:blipFill>
        <p:spPr>
          <a:xfrm>
            <a:off x="349625" y="1492624"/>
            <a:ext cx="11385176" cy="4863726"/>
          </a:xfrm>
          <a:prstGeom prst="rect">
            <a:avLst/>
          </a:prstGeom>
        </p:spPr>
      </p:pic>
    </p:spTree>
    <p:extLst>
      <p:ext uri="{BB962C8B-B14F-4D97-AF65-F5344CB8AC3E}">
        <p14:creationId xmlns:p14="http://schemas.microsoft.com/office/powerpoint/2010/main" val="204251744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138" y="928688"/>
            <a:ext cx="10253662" cy="138112"/>
          </a:xfrm>
        </p:spPr>
        <p:txBody>
          <a:bodyPr>
            <a:normAutofit fontScale="90000"/>
          </a:bodyPr>
          <a:lstStyle/>
          <a:p>
            <a:pPr algn="ctr"/>
            <a:r>
              <a:rPr lang="en-US" dirty="0"/>
              <a:t>SMALLER GRANTS AND AID </a:t>
            </a:r>
            <a:r>
              <a:rPr lang="en-US" dirty="0" smtClean="0"/>
              <a:t>CHANGES</a:t>
            </a:r>
            <a:br>
              <a:rPr lang="en-US" dirty="0" smtClean="0"/>
            </a:br>
            <a:r>
              <a:rPr lang="en-US" dirty="0" smtClean="0"/>
              <a:t>FY </a:t>
            </a:r>
            <a:r>
              <a:rPr lang="en-US" dirty="0"/>
              <a:t>18 – 19 Biennium ($ in Thousands)</a:t>
            </a:r>
            <a:br>
              <a:rPr lang="en-US" dirty="0"/>
            </a:br>
            <a:r>
              <a:rPr lang="en-US" dirty="0" smtClean="0"/>
              <a:t/>
            </a:r>
            <a:br>
              <a:rPr lang="en-US" dirty="0" smtClean="0"/>
            </a:b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32</a:t>
            </a:fld>
            <a:endParaRPr lang="en-US" dirty="0"/>
          </a:p>
        </p:txBody>
      </p:sp>
      <p:sp>
        <p:nvSpPr>
          <p:cNvPr id="3" name="Content Placeholder 2"/>
          <p:cNvSpPr>
            <a:spLocks noGrp="1"/>
          </p:cNvSpPr>
          <p:nvPr>
            <p:ph idx="1"/>
          </p:nvPr>
        </p:nvSpPr>
        <p:spPr>
          <a:xfrm>
            <a:off x="349624" y="1492624"/>
            <a:ext cx="11510682" cy="4684339"/>
          </a:xfrm>
        </p:spPr>
        <p:txBody>
          <a:bodyPr>
            <a:normAutofit/>
          </a:bodyPr>
          <a:lstStyle/>
          <a:p>
            <a:pPr marL="0" indent="0">
              <a:buNone/>
            </a:pPr>
            <a:r>
              <a:rPr lang="en-US" dirty="0"/>
              <a:t>	</a:t>
            </a:r>
          </a:p>
          <a:p>
            <a:pPr marL="457200" lvl="1" indent="0">
              <a:buNone/>
            </a:pPr>
            <a:endParaRPr lang="en-US" dirty="0"/>
          </a:p>
        </p:txBody>
      </p:sp>
      <p:pic>
        <p:nvPicPr>
          <p:cNvPr id="8" name="Picture 7"/>
          <p:cNvPicPr>
            <a:picLocks noChangeAspect="1"/>
          </p:cNvPicPr>
          <p:nvPr/>
        </p:nvPicPr>
        <p:blipFill>
          <a:blip r:embed="rId2"/>
          <a:stretch>
            <a:fillRect/>
          </a:stretch>
        </p:blipFill>
        <p:spPr>
          <a:xfrm>
            <a:off x="457201" y="1492624"/>
            <a:ext cx="11403106" cy="4642142"/>
          </a:xfrm>
          <a:prstGeom prst="rect">
            <a:avLst/>
          </a:prstGeom>
        </p:spPr>
      </p:pic>
    </p:spTree>
    <p:extLst>
      <p:ext uri="{BB962C8B-B14F-4D97-AF65-F5344CB8AC3E}">
        <p14:creationId xmlns:p14="http://schemas.microsoft.com/office/powerpoint/2010/main" val="2893636925"/>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138" y="928688"/>
            <a:ext cx="10253662" cy="138112"/>
          </a:xfrm>
        </p:spPr>
        <p:txBody>
          <a:bodyPr>
            <a:normAutofit fontScale="90000"/>
          </a:bodyPr>
          <a:lstStyle/>
          <a:p>
            <a:pPr algn="ctr"/>
            <a:r>
              <a:rPr lang="en-US" dirty="0"/>
              <a:t>SMALLER GRANTS AND AID </a:t>
            </a:r>
            <a:r>
              <a:rPr lang="en-US" dirty="0" smtClean="0"/>
              <a:t>CHANGES</a:t>
            </a:r>
            <a:br>
              <a:rPr lang="en-US" dirty="0" smtClean="0"/>
            </a:br>
            <a:r>
              <a:rPr lang="en-US" dirty="0" smtClean="0"/>
              <a:t>FY </a:t>
            </a:r>
            <a:r>
              <a:rPr lang="en-US" dirty="0"/>
              <a:t>18 – 19 Biennium ($ in Thousands)</a:t>
            </a:r>
            <a:br>
              <a:rPr lang="en-US" dirty="0"/>
            </a:br>
            <a:r>
              <a:rPr lang="en-US" dirty="0" smtClean="0"/>
              <a:t/>
            </a:r>
            <a:br>
              <a:rPr lang="en-US" dirty="0" smtClean="0"/>
            </a:b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33</a:t>
            </a:fld>
            <a:endParaRPr lang="en-US" dirty="0"/>
          </a:p>
        </p:txBody>
      </p:sp>
      <p:sp>
        <p:nvSpPr>
          <p:cNvPr id="3" name="Content Placeholder 2"/>
          <p:cNvSpPr>
            <a:spLocks noGrp="1"/>
          </p:cNvSpPr>
          <p:nvPr>
            <p:ph idx="1"/>
          </p:nvPr>
        </p:nvSpPr>
        <p:spPr>
          <a:xfrm>
            <a:off x="349624" y="1492624"/>
            <a:ext cx="11510682" cy="4684339"/>
          </a:xfrm>
        </p:spPr>
        <p:txBody>
          <a:bodyPr>
            <a:normAutofit/>
          </a:bodyPr>
          <a:lstStyle/>
          <a:p>
            <a:pPr marL="0" indent="0">
              <a:buNone/>
            </a:pPr>
            <a:r>
              <a:rPr lang="en-US" dirty="0"/>
              <a:t>	</a:t>
            </a:r>
          </a:p>
          <a:p>
            <a:pPr marL="457200" lvl="1" indent="0">
              <a:buNone/>
            </a:pPr>
            <a:endParaRPr lang="en-US" dirty="0"/>
          </a:p>
        </p:txBody>
      </p:sp>
      <p:pic>
        <p:nvPicPr>
          <p:cNvPr id="7" name="Picture 6"/>
          <p:cNvPicPr>
            <a:picLocks noChangeAspect="1"/>
          </p:cNvPicPr>
          <p:nvPr/>
        </p:nvPicPr>
        <p:blipFill>
          <a:blip r:embed="rId2"/>
          <a:stretch>
            <a:fillRect/>
          </a:stretch>
        </p:blipFill>
        <p:spPr>
          <a:xfrm>
            <a:off x="349625" y="1446468"/>
            <a:ext cx="11187056" cy="4909882"/>
          </a:xfrm>
          <a:prstGeom prst="rect">
            <a:avLst/>
          </a:prstGeom>
        </p:spPr>
      </p:pic>
    </p:spTree>
    <p:extLst>
      <p:ext uri="{BB962C8B-B14F-4D97-AF65-F5344CB8AC3E}">
        <p14:creationId xmlns:p14="http://schemas.microsoft.com/office/powerpoint/2010/main" val="233354425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138" y="928688"/>
            <a:ext cx="10253662" cy="138112"/>
          </a:xfrm>
        </p:spPr>
        <p:txBody>
          <a:bodyPr>
            <a:normAutofit fontScale="90000"/>
          </a:bodyPr>
          <a:lstStyle/>
          <a:p>
            <a:pPr algn="ctr"/>
            <a:r>
              <a:rPr lang="en-US" dirty="0"/>
              <a:t>SMALLER GRANTS AND AID </a:t>
            </a:r>
            <a:r>
              <a:rPr lang="en-US" dirty="0" smtClean="0"/>
              <a:t>CHANGES</a:t>
            </a:r>
            <a:br>
              <a:rPr lang="en-US" dirty="0" smtClean="0"/>
            </a:br>
            <a:r>
              <a:rPr lang="en-US" dirty="0" smtClean="0"/>
              <a:t>FY </a:t>
            </a:r>
            <a:r>
              <a:rPr lang="en-US" dirty="0"/>
              <a:t>18 – 19 Biennium ($ in Thousands)</a:t>
            </a:r>
            <a:br>
              <a:rPr lang="en-US" dirty="0"/>
            </a:br>
            <a:r>
              <a:rPr lang="en-US" dirty="0" smtClean="0"/>
              <a:t/>
            </a:r>
            <a:br>
              <a:rPr lang="en-US" dirty="0" smtClean="0"/>
            </a:b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34</a:t>
            </a:fld>
            <a:endParaRPr lang="en-US" dirty="0"/>
          </a:p>
        </p:txBody>
      </p:sp>
      <p:sp>
        <p:nvSpPr>
          <p:cNvPr id="3" name="Content Placeholder 2"/>
          <p:cNvSpPr>
            <a:spLocks noGrp="1"/>
          </p:cNvSpPr>
          <p:nvPr>
            <p:ph idx="1"/>
          </p:nvPr>
        </p:nvSpPr>
        <p:spPr>
          <a:xfrm>
            <a:off x="349624" y="1492624"/>
            <a:ext cx="11510682" cy="4684339"/>
          </a:xfrm>
        </p:spPr>
        <p:txBody>
          <a:bodyPr>
            <a:normAutofit/>
          </a:bodyPr>
          <a:lstStyle/>
          <a:p>
            <a:pPr marL="0" indent="0">
              <a:buNone/>
            </a:pPr>
            <a:r>
              <a:rPr lang="en-US" dirty="0"/>
              <a:t>	</a:t>
            </a:r>
          </a:p>
          <a:p>
            <a:pPr marL="457200" lvl="1" indent="0">
              <a:buNone/>
            </a:pPr>
            <a:endParaRPr lang="en-US" dirty="0"/>
          </a:p>
        </p:txBody>
      </p:sp>
      <p:pic>
        <p:nvPicPr>
          <p:cNvPr id="5" name="Picture 4"/>
          <p:cNvPicPr>
            <a:picLocks noChangeAspect="1"/>
          </p:cNvPicPr>
          <p:nvPr/>
        </p:nvPicPr>
        <p:blipFill>
          <a:blip r:embed="rId2"/>
          <a:stretch>
            <a:fillRect/>
          </a:stretch>
        </p:blipFill>
        <p:spPr>
          <a:xfrm>
            <a:off x="349625" y="1492624"/>
            <a:ext cx="11629016" cy="4642142"/>
          </a:xfrm>
          <a:prstGeom prst="rect">
            <a:avLst/>
          </a:prstGeom>
        </p:spPr>
      </p:pic>
    </p:spTree>
    <p:extLst>
      <p:ext uri="{BB962C8B-B14F-4D97-AF65-F5344CB8AC3E}">
        <p14:creationId xmlns:p14="http://schemas.microsoft.com/office/powerpoint/2010/main" val="873477327"/>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138" y="928688"/>
            <a:ext cx="10253662" cy="138112"/>
          </a:xfrm>
        </p:spPr>
        <p:txBody>
          <a:bodyPr>
            <a:normAutofit fontScale="90000"/>
          </a:bodyPr>
          <a:lstStyle/>
          <a:p>
            <a:pPr algn="ctr"/>
            <a:r>
              <a:rPr lang="en-US" dirty="0"/>
              <a:t>SMALLER GRANTS AND AID </a:t>
            </a:r>
            <a:r>
              <a:rPr lang="en-US" dirty="0" smtClean="0"/>
              <a:t>CHANGES</a:t>
            </a:r>
            <a:br>
              <a:rPr lang="en-US" dirty="0" smtClean="0"/>
            </a:br>
            <a:r>
              <a:rPr lang="en-US" dirty="0" smtClean="0"/>
              <a:t>FY </a:t>
            </a:r>
            <a:r>
              <a:rPr lang="en-US" dirty="0"/>
              <a:t>18 – 19 Biennium ($ in Thousands)</a:t>
            </a:r>
            <a:br>
              <a:rPr lang="en-US" dirty="0"/>
            </a:br>
            <a:r>
              <a:rPr lang="en-US" dirty="0" smtClean="0"/>
              <a:t/>
            </a:r>
            <a:br>
              <a:rPr lang="en-US" dirty="0" smtClean="0"/>
            </a:b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35</a:t>
            </a:fld>
            <a:endParaRPr lang="en-US" dirty="0"/>
          </a:p>
        </p:txBody>
      </p:sp>
      <p:sp>
        <p:nvSpPr>
          <p:cNvPr id="3" name="Content Placeholder 2"/>
          <p:cNvSpPr>
            <a:spLocks noGrp="1"/>
          </p:cNvSpPr>
          <p:nvPr>
            <p:ph idx="1"/>
          </p:nvPr>
        </p:nvSpPr>
        <p:spPr>
          <a:xfrm>
            <a:off x="349624" y="1492624"/>
            <a:ext cx="11510682" cy="4684339"/>
          </a:xfrm>
        </p:spPr>
        <p:txBody>
          <a:bodyPr>
            <a:normAutofit/>
          </a:bodyPr>
          <a:lstStyle/>
          <a:p>
            <a:pPr marL="0" indent="0">
              <a:buNone/>
            </a:pPr>
            <a:r>
              <a:rPr lang="en-US" dirty="0"/>
              <a:t>	</a:t>
            </a:r>
          </a:p>
          <a:p>
            <a:pPr marL="457200" lvl="1" indent="0">
              <a:buNone/>
            </a:pPr>
            <a:endParaRPr lang="en-US" dirty="0"/>
          </a:p>
        </p:txBody>
      </p:sp>
      <p:pic>
        <p:nvPicPr>
          <p:cNvPr id="7" name="Picture 6"/>
          <p:cNvPicPr>
            <a:picLocks noChangeAspect="1"/>
          </p:cNvPicPr>
          <p:nvPr/>
        </p:nvPicPr>
        <p:blipFill>
          <a:blip r:embed="rId2"/>
          <a:stretch>
            <a:fillRect/>
          </a:stretch>
        </p:blipFill>
        <p:spPr>
          <a:xfrm>
            <a:off x="349624" y="1408360"/>
            <a:ext cx="11510682" cy="4768604"/>
          </a:xfrm>
          <a:prstGeom prst="rect">
            <a:avLst/>
          </a:prstGeom>
        </p:spPr>
      </p:pic>
    </p:spTree>
    <p:extLst>
      <p:ext uri="{BB962C8B-B14F-4D97-AF65-F5344CB8AC3E}">
        <p14:creationId xmlns:p14="http://schemas.microsoft.com/office/powerpoint/2010/main" val="749152313"/>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FACILITIES</a:t>
            </a:r>
            <a:br>
              <a:rPr lang="en-US" dirty="0" smtClean="0"/>
            </a:b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36</a:t>
            </a:fld>
            <a:endParaRPr lang="en-US" dirty="0"/>
          </a:p>
        </p:txBody>
      </p:sp>
      <p:sp>
        <p:nvSpPr>
          <p:cNvPr id="3" name="Content Placeholder 2"/>
          <p:cNvSpPr>
            <a:spLocks noGrp="1"/>
          </p:cNvSpPr>
          <p:nvPr>
            <p:ph idx="1"/>
          </p:nvPr>
        </p:nvSpPr>
        <p:spPr>
          <a:xfrm>
            <a:off x="349624" y="1492624"/>
            <a:ext cx="11510682" cy="4684339"/>
          </a:xfrm>
        </p:spPr>
        <p:txBody>
          <a:bodyPr>
            <a:normAutofit fontScale="92500" lnSpcReduction="10000"/>
          </a:bodyPr>
          <a:lstStyle/>
          <a:p>
            <a:r>
              <a:rPr lang="en-US" sz="2800" b="1" dirty="0"/>
              <a:t>Lead in school drinking </a:t>
            </a:r>
            <a:r>
              <a:rPr lang="en-US" sz="2800" b="1" dirty="0" smtClean="0"/>
              <a:t>water: </a:t>
            </a:r>
            <a:endParaRPr lang="en-US" sz="2800" dirty="0"/>
          </a:p>
          <a:p>
            <a:pPr lvl="1"/>
            <a:r>
              <a:rPr lang="en-US" sz="2400" dirty="0" smtClean="0"/>
              <a:t>Requires </a:t>
            </a:r>
            <a:r>
              <a:rPr lang="en-US" sz="2400" dirty="0"/>
              <a:t>the commissioners of health and education to develop a model plan </a:t>
            </a:r>
            <a:r>
              <a:rPr lang="en-US" sz="2400" dirty="0" smtClean="0"/>
              <a:t>to </a:t>
            </a:r>
            <a:r>
              <a:rPr lang="en-US" sz="2400" dirty="0"/>
              <a:t>test for lead in school drinking water. 	</a:t>
            </a:r>
          </a:p>
          <a:p>
            <a:pPr lvl="1"/>
            <a:r>
              <a:rPr lang="en-US" sz="2400" dirty="0" smtClean="0"/>
              <a:t>Requires </a:t>
            </a:r>
            <a:r>
              <a:rPr lang="en-US" sz="2400" dirty="0"/>
              <a:t>school districts and charter schools to </a:t>
            </a:r>
            <a:r>
              <a:rPr lang="en-US" sz="2400" dirty="0" smtClean="0"/>
              <a:t>adopt </a:t>
            </a:r>
            <a:r>
              <a:rPr lang="en-US" sz="2400" dirty="0"/>
              <a:t>the model plan or an alternative plan to test school water for </a:t>
            </a:r>
            <a:r>
              <a:rPr lang="en-US" sz="2400" dirty="0" smtClean="0"/>
              <a:t>lead at </a:t>
            </a:r>
            <a:r>
              <a:rPr lang="en-US" sz="2400" dirty="0"/>
              <a:t>least every five </a:t>
            </a:r>
            <a:r>
              <a:rPr lang="en-US" sz="2400" dirty="0" smtClean="0"/>
              <a:t>years.</a:t>
            </a:r>
            <a:endParaRPr lang="en-US" sz="2400" dirty="0"/>
          </a:p>
          <a:p>
            <a:pPr lvl="1"/>
            <a:r>
              <a:rPr lang="en-US" sz="2400" dirty="0" smtClean="0"/>
              <a:t>A </a:t>
            </a:r>
            <a:r>
              <a:rPr lang="en-US" sz="2400" dirty="0"/>
              <a:t>school district must begin testing by July 1, 2018, and complete testing </a:t>
            </a:r>
            <a:r>
              <a:rPr lang="en-US" sz="2400" dirty="0" smtClean="0"/>
              <a:t>of all schools within </a:t>
            </a:r>
            <a:r>
              <a:rPr lang="en-US" sz="2400" dirty="0"/>
              <a:t>five years. </a:t>
            </a:r>
          </a:p>
          <a:p>
            <a:pPr lvl="1"/>
            <a:r>
              <a:rPr lang="en-US" sz="2400" dirty="0" smtClean="0"/>
              <a:t>Allows </a:t>
            </a:r>
            <a:r>
              <a:rPr lang="en-US" sz="2400" dirty="0"/>
              <a:t>school districts </a:t>
            </a:r>
            <a:r>
              <a:rPr lang="en-US" sz="2400" dirty="0" smtClean="0"/>
              <a:t>to include lead testing and remediation in their 10-year facilities plans and to use </a:t>
            </a:r>
            <a:r>
              <a:rPr lang="en-US" sz="2400" dirty="0"/>
              <a:t>long-term facilities maintenance </a:t>
            </a:r>
            <a:r>
              <a:rPr lang="en-US" sz="2400" dirty="0" smtClean="0"/>
              <a:t>revenue for lead </a:t>
            </a:r>
            <a:r>
              <a:rPr lang="en-US" sz="2400" dirty="0"/>
              <a:t>testing and </a:t>
            </a:r>
            <a:r>
              <a:rPr lang="en-US" sz="2400" dirty="0" smtClean="0"/>
              <a:t>remediation.</a:t>
            </a:r>
            <a:endParaRPr lang="en-US" sz="2400" dirty="0"/>
          </a:p>
          <a:p>
            <a:pPr lvl="1"/>
            <a:r>
              <a:rPr lang="en-US" sz="2400" dirty="0" smtClean="0"/>
              <a:t>Requires </a:t>
            </a:r>
            <a:r>
              <a:rPr lang="en-US" sz="2400" dirty="0"/>
              <a:t>school districts and charter schools to make lead </a:t>
            </a:r>
            <a:r>
              <a:rPr lang="en-US" sz="2400" dirty="0" smtClean="0"/>
              <a:t>test results </a:t>
            </a:r>
            <a:r>
              <a:rPr lang="en-US" sz="2400" dirty="0"/>
              <a:t>available to the public and to notify parents that this information is available. </a:t>
            </a:r>
            <a:r>
              <a:rPr lang="en-US" sz="2200" dirty="0"/>
              <a:t>	</a:t>
            </a:r>
          </a:p>
          <a:p>
            <a:endParaRPr lang="en-US" sz="2800" dirty="0"/>
          </a:p>
          <a:p>
            <a:pPr lvl="1">
              <a:buClr>
                <a:srgbClr val="003865"/>
              </a:buClr>
            </a:pPr>
            <a:endParaRPr lang="en-US" sz="2200" b="1" dirty="0" smtClean="0">
              <a:solidFill>
                <a:schemeClr val="accent1"/>
              </a:solidFill>
            </a:endParaRPr>
          </a:p>
          <a:p>
            <a:pPr lvl="2"/>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52106733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FACILITIES</a:t>
            </a:r>
            <a:br>
              <a:rPr lang="en-US" dirty="0" smtClean="0"/>
            </a:b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37</a:t>
            </a:fld>
            <a:endParaRPr lang="en-US" dirty="0"/>
          </a:p>
        </p:txBody>
      </p:sp>
      <p:sp>
        <p:nvSpPr>
          <p:cNvPr id="3" name="Content Placeholder 2"/>
          <p:cNvSpPr>
            <a:spLocks noGrp="1"/>
          </p:cNvSpPr>
          <p:nvPr>
            <p:ph idx="1"/>
          </p:nvPr>
        </p:nvSpPr>
        <p:spPr>
          <a:xfrm>
            <a:off x="349624" y="1492624"/>
            <a:ext cx="11510682" cy="4684339"/>
          </a:xfrm>
        </p:spPr>
        <p:txBody>
          <a:bodyPr>
            <a:normAutofit/>
          </a:bodyPr>
          <a:lstStyle/>
          <a:p>
            <a:r>
              <a:rPr lang="en-US" sz="2800" b="1" dirty="0" smtClean="0"/>
              <a:t>Review and Comment:</a:t>
            </a:r>
            <a:endParaRPr lang="en-US" sz="2800" dirty="0"/>
          </a:p>
          <a:p>
            <a:pPr lvl="1"/>
            <a:r>
              <a:rPr lang="en-US" sz="2400" dirty="0"/>
              <a:t>Directs the commissioner to include comments from district residents in the review and comment on capital project proposals. 	</a:t>
            </a:r>
          </a:p>
          <a:p>
            <a:pPr lvl="1"/>
            <a:r>
              <a:rPr lang="en-US" sz="2400" dirty="0" smtClean="0"/>
              <a:t>Requires </a:t>
            </a:r>
            <a:r>
              <a:rPr lang="en-US" sz="2400" dirty="0"/>
              <a:t>a school board to hold a public meeting to review the commissioner's review and comment on a proposal before the bond </a:t>
            </a:r>
            <a:r>
              <a:rPr lang="en-US" sz="2400" dirty="0" smtClean="0"/>
              <a:t>election. </a:t>
            </a:r>
            <a:r>
              <a:rPr lang="en-US" sz="2400" dirty="0"/>
              <a:t>	</a:t>
            </a:r>
          </a:p>
          <a:p>
            <a:endParaRPr lang="en-US" sz="2800" dirty="0"/>
          </a:p>
          <a:p>
            <a:pPr lvl="1">
              <a:buClr>
                <a:srgbClr val="003865"/>
              </a:buClr>
            </a:pPr>
            <a:endParaRPr lang="en-US" sz="2200" b="1" dirty="0" smtClean="0">
              <a:solidFill>
                <a:schemeClr val="accent1"/>
              </a:solidFill>
            </a:endParaRPr>
          </a:p>
          <a:p>
            <a:pPr lvl="2"/>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3279281601"/>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FACILITIES</a:t>
            </a:r>
            <a:br>
              <a:rPr lang="en-US" dirty="0" smtClean="0"/>
            </a:b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38</a:t>
            </a:fld>
            <a:endParaRPr lang="en-US" dirty="0"/>
          </a:p>
        </p:txBody>
      </p:sp>
      <p:sp>
        <p:nvSpPr>
          <p:cNvPr id="3" name="Content Placeholder 2"/>
          <p:cNvSpPr>
            <a:spLocks noGrp="1"/>
          </p:cNvSpPr>
          <p:nvPr>
            <p:ph idx="1"/>
          </p:nvPr>
        </p:nvSpPr>
        <p:spPr>
          <a:xfrm>
            <a:off x="349624" y="1492624"/>
            <a:ext cx="11510682" cy="4684339"/>
          </a:xfrm>
        </p:spPr>
        <p:txBody>
          <a:bodyPr>
            <a:normAutofit/>
          </a:bodyPr>
          <a:lstStyle/>
          <a:p>
            <a:r>
              <a:rPr lang="en-US" sz="2400" b="1" dirty="0" smtClean="0">
                <a:solidFill>
                  <a:schemeClr val="accent1"/>
                </a:solidFill>
              </a:rPr>
              <a:t>Payments </a:t>
            </a:r>
            <a:r>
              <a:rPr lang="en-US" sz="2400" b="1" dirty="0">
                <a:solidFill>
                  <a:schemeClr val="accent1"/>
                </a:solidFill>
              </a:rPr>
              <a:t>to Nonoperating Funds </a:t>
            </a:r>
            <a:r>
              <a:rPr lang="en-US" sz="2200" dirty="0">
                <a:solidFill>
                  <a:schemeClr val="accent1"/>
                </a:solidFill>
              </a:rPr>
              <a:t>– c</a:t>
            </a:r>
            <a:r>
              <a:rPr lang="en-US" sz="2200" dirty="0" smtClean="0">
                <a:solidFill>
                  <a:schemeClr val="accent1"/>
                </a:solidFill>
              </a:rPr>
              <a:t>hanges </a:t>
            </a:r>
            <a:r>
              <a:rPr lang="en-US" sz="2200" dirty="0">
                <a:solidFill>
                  <a:schemeClr val="accent1"/>
                </a:solidFill>
              </a:rPr>
              <a:t>the payment schedule for nonoperating fund aids (e.g., debt service equalization) from 12 monthly installments to six monthly installments from July – December</a:t>
            </a:r>
            <a:r>
              <a:rPr lang="en-US" sz="2200" dirty="0" smtClean="0">
                <a:solidFill>
                  <a:schemeClr val="accent1"/>
                </a:solidFill>
              </a:rPr>
              <a:t>.</a:t>
            </a:r>
          </a:p>
          <a:p>
            <a:r>
              <a:rPr lang="en-US" sz="2400" b="1" dirty="0" smtClean="0">
                <a:solidFill>
                  <a:schemeClr val="accent1"/>
                </a:solidFill>
              </a:rPr>
              <a:t>Alternative Facilities Hold Harmless </a:t>
            </a:r>
            <a:r>
              <a:rPr lang="en-US" sz="2200" dirty="0" smtClean="0">
                <a:solidFill>
                  <a:schemeClr val="accent1"/>
                </a:solidFill>
              </a:rPr>
              <a:t>– specifies that a district qualifying for alternative facilities revenue for FY 2010 continues to be eligible for the hold harmless calculation in the LTFM formula that applies to alternative facilities districts if the district’s square footage subsequently falls below the threshold for alternative facilities revenue.</a:t>
            </a:r>
          </a:p>
          <a:p>
            <a:r>
              <a:rPr lang="en-US" sz="2400" b="1" dirty="0" smtClean="0">
                <a:solidFill>
                  <a:schemeClr val="accent1"/>
                </a:solidFill>
              </a:rPr>
              <a:t>Capital Loan Early Repayment Incentive </a:t>
            </a:r>
            <a:r>
              <a:rPr lang="en-US" sz="2200" dirty="0" smtClean="0">
                <a:solidFill>
                  <a:schemeClr val="accent1"/>
                </a:solidFill>
              </a:rPr>
              <a:t>– adds Kelliher to the list of districts repaying capital loans in 2016  that qualify for this aid, at $150,000 per year.</a:t>
            </a:r>
            <a:endParaRPr lang="en-US" sz="2200" dirty="0">
              <a:solidFill>
                <a:schemeClr val="accent1"/>
              </a:solidFill>
            </a:endParaRPr>
          </a:p>
          <a:p>
            <a:pPr lvl="2">
              <a:buClr>
                <a:srgbClr val="003865"/>
              </a:buClr>
            </a:pPr>
            <a:endParaRPr lang="en-US" dirty="0">
              <a:solidFill>
                <a:srgbClr val="003865"/>
              </a:solidFill>
            </a:endParaRPr>
          </a:p>
          <a:p>
            <a:pPr lvl="2"/>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135907508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NUTRITION CONTRACTS</a:t>
            </a:r>
            <a:br>
              <a:rPr lang="en-US" dirty="0" smtClean="0"/>
            </a:b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39</a:t>
            </a:fld>
            <a:endParaRPr lang="en-US" dirty="0"/>
          </a:p>
        </p:txBody>
      </p:sp>
      <p:sp>
        <p:nvSpPr>
          <p:cNvPr id="3" name="Content Placeholder 2"/>
          <p:cNvSpPr>
            <a:spLocks noGrp="1"/>
          </p:cNvSpPr>
          <p:nvPr>
            <p:ph idx="1"/>
          </p:nvPr>
        </p:nvSpPr>
        <p:spPr>
          <a:xfrm>
            <a:off x="349624" y="1857375"/>
            <a:ext cx="11510682" cy="4864100"/>
          </a:xfrm>
        </p:spPr>
        <p:txBody>
          <a:bodyPr>
            <a:normAutofit/>
          </a:bodyPr>
          <a:lstStyle/>
          <a:p>
            <a:r>
              <a:rPr lang="en-US" sz="2400" dirty="0" smtClean="0"/>
              <a:t>Provides </a:t>
            </a:r>
            <a:r>
              <a:rPr lang="en-US" sz="2400" dirty="0"/>
              <a:t>exception </a:t>
            </a:r>
            <a:r>
              <a:rPr lang="en-US" sz="2400" dirty="0" smtClean="0"/>
              <a:t>to the statute limiting  school </a:t>
            </a:r>
            <a:r>
              <a:rPr lang="en-US" sz="2400" dirty="0"/>
              <a:t>district contracts </a:t>
            </a:r>
            <a:r>
              <a:rPr lang="en-US" sz="2400" dirty="0" smtClean="0"/>
              <a:t>to </a:t>
            </a:r>
            <a:r>
              <a:rPr lang="en-US" sz="2400" dirty="0"/>
              <a:t>two years with an option on the part of the district to renew for an additional two years. 	</a:t>
            </a:r>
          </a:p>
          <a:p>
            <a:r>
              <a:rPr lang="en-US" sz="2400" dirty="0" smtClean="0"/>
              <a:t>The exception states that a contract between a school board and a food service management company that complies with Code of Federal Regulations, title 7, section 210.16, may be renewed annually after its initial term for not more than four years.</a:t>
            </a:r>
          </a:p>
          <a:p>
            <a:pPr marL="0" indent="0">
              <a:buNone/>
            </a:pPr>
            <a:endParaRPr lang="en-US" dirty="0" smtClean="0"/>
          </a:p>
          <a:p>
            <a:pPr lvl="1"/>
            <a:endParaRPr lang="en-US" dirty="0"/>
          </a:p>
        </p:txBody>
      </p:sp>
    </p:spTree>
    <p:extLst>
      <p:ext uri="{BB962C8B-B14F-4D97-AF65-F5344CB8AC3E}">
        <p14:creationId xmlns:p14="http://schemas.microsoft.com/office/powerpoint/2010/main" val="9243083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 E-12 EDUCATION BILLS – MAJOR SPENDING CATEGORIES</a:t>
            </a:r>
            <a:br>
              <a:rPr lang="en-US" dirty="0"/>
            </a:br>
            <a:r>
              <a:rPr lang="en-US" sz="3100" dirty="0" smtClean="0"/>
              <a:t>FY </a:t>
            </a:r>
            <a:r>
              <a:rPr lang="en-US" sz="3100" dirty="0"/>
              <a:t>20 – 21 Biennium State Appropriations  - $ in Thousands</a:t>
            </a: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4</a:t>
            </a:fld>
            <a:endParaRPr lang="en-US" dirty="0"/>
          </a:p>
        </p:txBody>
      </p:sp>
      <p:pic>
        <p:nvPicPr>
          <p:cNvPr id="8" name="Content Placeholder 7"/>
          <p:cNvPicPr>
            <a:picLocks noGrp="1" noChangeAspect="1"/>
          </p:cNvPicPr>
          <p:nvPr>
            <p:ph idx="1"/>
          </p:nvPr>
        </p:nvPicPr>
        <p:blipFill>
          <a:blip r:embed="rId2"/>
          <a:stretch>
            <a:fillRect/>
          </a:stretch>
        </p:blipFill>
        <p:spPr>
          <a:xfrm>
            <a:off x="320040" y="1615440"/>
            <a:ext cx="11490960" cy="4740910"/>
          </a:xfrm>
          <a:prstGeom prst="rect">
            <a:avLst/>
          </a:prstGeom>
        </p:spPr>
      </p:pic>
    </p:spTree>
    <p:extLst>
      <p:ext uri="{BB962C8B-B14F-4D97-AF65-F5344CB8AC3E}">
        <p14:creationId xmlns:p14="http://schemas.microsoft.com/office/powerpoint/2010/main" val="1003740912"/>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NUTRITION CONTRACTS</a:t>
            </a:r>
            <a:br>
              <a:rPr lang="en-US" dirty="0" smtClean="0"/>
            </a:b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40</a:t>
            </a:fld>
            <a:endParaRPr lang="en-US" dirty="0"/>
          </a:p>
        </p:txBody>
      </p:sp>
      <p:sp>
        <p:nvSpPr>
          <p:cNvPr id="3" name="Content Placeholder 2"/>
          <p:cNvSpPr>
            <a:spLocks noGrp="1"/>
          </p:cNvSpPr>
          <p:nvPr>
            <p:ph idx="1"/>
          </p:nvPr>
        </p:nvSpPr>
        <p:spPr>
          <a:xfrm>
            <a:off x="349624" y="1492624"/>
            <a:ext cx="11510682" cy="4684339"/>
          </a:xfrm>
        </p:spPr>
        <p:txBody>
          <a:bodyPr>
            <a:normAutofit fontScale="92500" lnSpcReduction="20000"/>
          </a:bodyPr>
          <a:lstStyle/>
          <a:p>
            <a:r>
              <a:rPr lang="en-US" sz="2800" dirty="0" smtClean="0"/>
              <a:t> </a:t>
            </a:r>
            <a:r>
              <a:rPr lang="en-US" sz="2600" dirty="0"/>
              <a:t>The regulation provides the following: </a:t>
            </a:r>
          </a:p>
          <a:p>
            <a:pPr lvl="1"/>
            <a:r>
              <a:rPr lang="en-US" sz="1600" dirty="0" smtClean="0"/>
              <a:t> </a:t>
            </a:r>
            <a:r>
              <a:rPr lang="en-US" sz="2400" dirty="0"/>
              <a:t>Prohibits districts from contracting with a food service management company to operate an a la carte food service unless the company agrees to offer free, reduced price and paid reimbursable lunches to all eligible children. </a:t>
            </a:r>
          </a:p>
          <a:p>
            <a:pPr lvl="1"/>
            <a:r>
              <a:rPr lang="en-US" sz="1600" dirty="0" smtClean="0"/>
              <a:t> </a:t>
            </a:r>
            <a:r>
              <a:rPr lang="en-US" sz="2400" dirty="0"/>
              <a:t>Regulates district operation of the food service, including requiring adherence to procurement standards, monitoring the food service, and establishing an advisory board to assist in menu planning. </a:t>
            </a:r>
          </a:p>
          <a:p>
            <a:pPr lvl="1"/>
            <a:r>
              <a:rPr lang="en-US" sz="1600" dirty="0" smtClean="0"/>
              <a:t> </a:t>
            </a:r>
            <a:r>
              <a:rPr lang="en-US" sz="2400" dirty="0"/>
              <a:t>Regulates the districts’ invitations to bid. </a:t>
            </a:r>
          </a:p>
          <a:p>
            <a:pPr lvl="1"/>
            <a:r>
              <a:rPr lang="en-US" sz="1600" dirty="0" smtClean="0"/>
              <a:t> </a:t>
            </a:r>
            <a:r>
              <a:rPr lang="en-US" sz="2400" dirty="0"/>
              <a:t>Prohibits certain types of contracts, and requires certain provisions in the contracts. </a:t>
            </a:r>
          </a:p>
          <a:p>
            <a:pPr lvl="1"/>
            <a:r>
              <a:rPr lang="en-US" sz="1600" dirty="0" smtClean="0"/>
              <a:t> </a:t>
            </a:r>
            <a:r>
              <a:rPr lang="en-US" sz="2400" dirty="0"/>
              <a:t>Limits duration of contracts to one year, and options for renewal to no more than four additional years. Requires contracts to include a clause allowing termination by either party with 60-days’ notice</a:t>
            </a:r>
            <a:r>
              <a:rPr lang="en-US" sz="2400" dirty="0" smtClean="0"/>
              <a:t>.</a:t>
            </a:r>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271927267"/>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DISTRICT REORGANIZATION</a:t>
            </a:r>
            <a:br>
              <a:rPr lang="en-US" dirty="0" smtClean="0"/>
            </a:b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41</a:t>
            </a:fld>
            <a:endParaRPr lang="en-US" dirty="0"/>
          </a:p>
        </p:txBody>
      </p:sp>
      <p:sp>
        <p:nvSpPr>
          <p:cNvPr id="3" name="Content Placeholder 2"/>
          <p:cNvSpPr>
            <a:spLocks noGrp="1"/>
          </p:cNvSpPr>
          <p:nvPr>
            <p:ph idx="1"/>
          </p:nvPr>
        </p:nvSpPr>
        <p:spPr>
          <a:xfrm>
            <a:off x="349624" y="1492624"/>
            <a:ext cx="11510682" cy="4684339"/>
          </a:xfrm>
        </p:spPr>
        <p:txBody>
          <a:bodyPr>
            <a:normAutofit fontScale="62500" lnSpcReduction="20000"/>
          </a:bodyPr>
          <a:lstStyle/>
          <a:p>
            <a:pPr>
              <a:buClr>
                <a:srgbClr val="003865"/>
              </a:buClr>
            </a:pPr>
            <a:r>
              <a:rPr lang="en-US" sz="4400" b="1" dirty="0" smtClean="0"/>
              <a:t>Operating referendum adjustment for dissolution </a:t>
            </a:r>
            <a:r>
              <a:rPr lang="en-US" sz="4000" dirty="0" smtClean="0"/>
              <a:t>– specifies that, for voluntary and involuntary dissolutions, the referendum allowance previously applied to neighboring districts to which all or part of a dissolved district is attached is not affected by the dissolution, and applies to the entire area of the new reorganized district. (Existing law specified that for voluntary consolidations, the referendum authority was cancelled for neighboring districts adding territory from the dissolved district.)</a:t>
            </a:r>
          </a:p>
          <a:p>
            <a:r>
              <a:rPr lang="en-US" sz="4400" b="1" dirty="0" smtClean="0"/>
              <a:t>Crosswinds School </a:t>
            </a:r>
            <a:r>
              <a:rPr lang="en-US" sz="4000" b="1" dirty="0" smtClean="0"/>
              <a:t>- </a:t>
            </a:r>
            <a:r>
              <a:rPr lang="en-US" sz="4000" dirty="0"/>
              <a:t>Directs the commissioner of administration to offer the Crosswinds school for </a:t>
            </a:r>
            <a:r>
              <a:rPr lang="en-US" sz="4000" dirty="0" smtClean="0"/>
              <a:t>sale, </a:t>
            </a:r>
            <a:r>
              <a:rPr lang="en-US" sz="4000" dirty="0"/>
              <a:t>consistent with existing law on the commissioner’s authority to manage surplus state property. </a:t>
            </a:r>
            <a:r>
              <a:rPr lang="en-US" sz="4000" dirty="0" smtClean="0"/>
              <a:t> Clarifies that, for FY 2018 only,  compensatory revenue, literacy incentive aid, and Q Comp revenue must be calculated using October 1, 2016 enrollments for </a:t>
            </a:r>
            <a:r>
              <a:rPr lang="en-US" sz="4000" dirty="0"/>
              <a:t>a district that may operate a school at the Crosswinds site during the 2017-2018 school year. 	</a:t>
            </a:r>
          </a:p>
          <a:p>
            <a:pPr>
              <a:buClr>
                <a:srgbClr val="003865"/>
              </a:buClr>
            </a:pPr>
            <a:endParaRPr lang="en-US" dirty="0">
              <a:solidFill>
                <a:srgbClr val="003865"/>
              </a:solidFill>
            </a:endParaRPr>
          </a:p>
          <a:p>
            <a:pPr lvl="2"/>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3002216394"/>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FFFF"/>
                </a:solidFill>
              </a:rPr>
              <a:t>BONDING BILL</a:t>
            </a:r>
            <a:br>
              <a:rPr lang="en-US" dirty="0" smtClean="0">
                <a:solidFill>
                  <a:srgbClr val="FFFFFF"/>
                </a:solidFill>
              </a:rPr>
            </a:br>
            <a:r>
              <a:rPr lang="en-US" dirty="0" smtClean="0"/>
              <a:t>School Facilities</a:t>
            </a: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42</a:t>
            </a:fld>
            <a:endParaRPr lang="en-US" dirty="0"/>
          </a:p>
        </p:txBody>
      </p:sp>
      <p:sp>
        <p:nvSpPr>
          <p:cNvPr id="3" name="Content Placeholder 2"/>
          <p:cNvSpPr>
            <a:spLocks noGrp="1"/>
          </p:cNvSpPr>
          <p:nvPr>
            <p:ph idx="1"/>
          </p:nvPr>
        </p:nvSpPr>
        <p:spPr>
          <a:xfrm>
            <a:off x="349624" y="1445342"/>
            <a:ext cx="11510682" cy="5113954"/>
          </a:xfrm>
        </p:spPr>
        <p:txBody>
          <a:bodyPr>
            <a:noAutofit/>
          </a:bodyPr>
          <a:lstStyle/>
          <a:p>
            <a:r>
              <a:rPr lang="en-US" sz="2400" b="1" dirty="0"/>
              <a:t>Eagle Valley School </a:t>
            </a:r>
            <a:r>
              <a:rPr lang="en-US" sz="2400" b="1" dirty="0" smtClean="0"/>
              <a:t>District</a:t>
            </a:r>
            <a:endParaRPr lang="en-US" sz="2400" dirty="0"/>
          </a:p>
          <a:p>
            <a:pPr lvl="1"/>
            <a:r>
              <a:rPr lang="en-US" sz="2400" dirty="0" smtClean="0"/>
              <a:t>Appropriates $1.5 million of state bond funds  for a  grant to Bertha-Hewitt, or </a:t>
            </a:r>
            <a:r>
              <a:rPr lang="en-US" sz="2400" dirty="0"/>
              <a:t>whatever school district to which the territory of Eagle Bend is </a:t>
            </a:r>
            <a:r>
              <a:rPr lang="en-US" sz="2400" dirty="0" smtClean="0"/>
              <a:t>attached, for </a:t>
            </a:r>
            <a:r>
              <a:rPr lang="en-US" sz="2400" dirty="0"/>
              <a:t>the demolition of the Eagle Bend school building. </a:t>
            </a:r>
            <a:r>
              <a:rPr lang="en-US" sz="2400" dirty="0" smtClean="0"/>
              <a:t>  No nonstate match required.</a:t>
            </a:r>
            <a:endParaRPr lang="en-US" sz="2400" dirty="0"/>
          </a:p>
          <a:p>
            <a:r>
              <a:rPr lang="en-US" sz="2400" b="1" dirty="0" smtClean="0"/>
              <a:t>Spring </a:t>
            </a:r>
            <a:r>
              <a:rPr lang="en-US" sz="2400" b="1" dirty="0"/>
              <a:t>Lake </a:t>
            </a:r>
            <a:r>
              <a:rPr lang="en-US" sz="2400" b="1" dirty="0" smtClean="0"/>
              <a:t>Park</a:t>
            </a:r>
            <a:r>
              <a:rPr lang="en-US" sz="2400" dirty="0"/>
              <a:t> </a:t>
            </a:r>
          </a:p>
          <a:p>
            <a:pPr lvl="1"/>
            <a:r>
              <a:rPr lang="en-US" sz="2400" dirty="0" smtClean="0"/>
              <a:t>Allows </a:t>
            </a:r>
            <a:r>
              <a:rPr lang="en-US" sz="2400" dirty="0"/>
              <a:t>the National Sports Center to lease a portion of its land to the Spring Lake Park school district for purposes of a new elementary school.  </a:t>
            </a:r>
            <a:endParaRPr lang="en-US" sz="2400" dirty="0" smtClean="0"/>
          </a:p>
        </p:txBody>
      </p:sp>
    </p:spTree>
    <p:extLst>
      <p:ext uri="{BB962C8B-B14F-4D97-AF65-F5344CB8AC3E}">
        <p14:creationId xmlns:p14="http://schemas.microsoft.com/office/powerpoint/2010/main" val="1779256199"/>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FFFF"/>
                </a:solidFill>
              </a:rPr>
              <a:t>BONDING BILL</a:t>
            </a:r>
            <a:br>
              <a:rPr lang="en-US" dirty="0" smtClean="0">
                <a:solidFill>
                  <a:srgbClr val="FFFFFF"/>
                </a:solidFill>
              </a:rPr>
            </a:br>
            <a:r>
              <a:rPr lang="en-US" dirty="0" smtClean="0"/>
              <a:t>School Facilities</a:t>
            </a: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43</a:t>
            </a:fld>
            <a:endParaRPr lang="en-US" dirty="0"/>
          </a:p>
        </p:txBody>
      </p:sp>
      <p:sp>
        <p:nvSpPr>
          <p:cNvPr id="3" name="Content Placeholder 2"/>
          <p:cNvSpPr>
            <a:spLocks noGrp="1"/>
          </p:cNvSpPr>
          <p:nvPr>
            <p:ph idx="1"/>
          </p:nvPr>
        </p:nvSpPr>
        <p:spPr>
          <a:xfrm>
            <a:off x="349624" y="1445342"/>
            <a:ext cx="11510682" cy="5113954"/>
          </a:xfrm>
        </p:spPr>
        <p:txBody>
          <a:bodyPr>
            <a:noAutofit/>
          </a:bodyPr>
          <a:lstStyle/>
          <a:p>
            <a:r>
              <a:rPr lang="en-US" sz="2400" b="1" dirty="0" smtClean="0"/>
              <a:t>Olmstead County – Dyslexia Institute of Minnesota</a:t>
            </a:r>
          </a:p>
          <a:p>
            <a:pPr lvl="1"/>
            <a:r>
              <a:rPr lang="en-US" sz="2400" dirty="0"/>
              <a:t>Appropriates $1.5 million of state bond funds </a:t>
            </a:r>
            <a:r>
              <a:rPr lang="en-US" sz="2400" dirty="0" smtClean="0"/>
              <a:t>for a </a:t>
            </a:r>
            <a:r>
              <a:rPr lang="en-US" sz="2400" dirty="0"/>
              <a:t>grant to Olmsted County to acquire land </a:t>
            </a:r>
            <a:r>
              <a:rPr lang="en-US" sz="2400" dirty="0" smtClean="0"/>
              <a:t> for</a:t>
            </a:r>
            <a:r>
              <a:rPr lang="en-US" sz="2400" dirty="0"/>
              <a:t>, and to predesign, design, construct</a:t>
            </a:r>
            <a:r>
              <a:rPr lang="en-US" sz="2400" dirty="0" smtClean="0"/>
              <a:t>, furnish</a:t>
            </a:r>
            <a:r>
              <a:rPr lang="en-US" sz="2400" dirty="0"/>
              <a:t>, and equip a facility in Olmsted County </a:t>
            </a:r>
            <a:r>
              <a:rPr lang="en-US" sz="2400" dirty="0" smtClean="0"/>
              <a:t>to </a:t>
            </a:r>
            <a:r>
              <a:rPr lang="en-US" sz="2400" dirty="0"/>
              <a:t>support the local, regional, and national </a:t>
            </a:r>
            <a:r>
              <a:rPr lang="en-US" sz="2400" dirty="0" smtClean="0"/>
              <a:t>literacy </a:t>
            </a:r>
            <a:r>
              <a:rPr lang="en-US" sz="2400" dirty="0"/>
              <a:t>work of the Dyslexia Institute of </a:t>
            </a:r>
            <a:r>
              <a:rPr lang="en-US" sz="2400" dirty="0" smtClean="0"/>
              <a:t>Minnesota. </a:t>
            </a:r>
            <a:r>
              <a:rPr lang="en-US" sz="2400" dirty="0"/>
              <a:t>This appropriation is not </a:t>
            </a:r>
            <a:r>
              <a:rPr lang="en-US" sz="2400" dirty="0" smtClean="0"/>
              <a:t>available </a:t>
            </a:r>
            <a:r>
              <a:rPr lang="en-US" sz="2400" dirty="0"/>
              <a:t>until the commissioner of </a:t>
            </a:r>
            <a:r>
              <a:rPr lang="en-US" sz="2400" dirty="0" smtClean="0"/>
              <a:t>management </a:t>
            </a:r>
            <a:r>
              <a:rPr lang="en-US" sz="2400" dirty="0"/>
              <a:t>and budget determines that an </a:t>
            </a:r>
            <a:r>
              <a:rPr lang="en-US" sz="2400" dirty="0" smtClean="0"/>
              <a:t>amount </a:t>
            </a:r>
            <a:r>
              <a:rPr lang="en-US" sz="2400" dirty="0"/>
              <a:t>sufficient to complete the project is </a:t>
            </a:r>
            <a:r>
              <a:rPr lang="en-US" sz="2400" dirty="0" smtClean="0"/>
              <a:t>committed </a:t>
            </a:r>
            <a:r>
              <a:rPr lang="en-US" sz="2400" dirty="0"/>
              <a:t>to it from nonstate </a:t>
            </a:r>
            <a:r>
              <a:rPr lang="en-US" sz="2400" dirty="0" smtClean="0"/>
              <a:t>sources.</a:t>
            </a:r>
          </a:p>
          <a:p>
            <a:r>
              <a:rPr lang="en-US" sz="2400" b="1" dirty="0" smtClean="0"/>
              <a:t>Grand </a:t>
            </a:r>
            <a:r>
              <a:rPr lang="en-US" sz="2400" b="1" dirty="0"/>
              <a:t>Rapids - Myles </a:t>
            </a:r>
            <a:r>
              <a:rPr lang="en-US" sz="2400" b="1" dirty="0" err="1"/>
              <a:t>Reif</a:t>
            </a:r>
            <a:r>
              <a:rPr lang="en-US" sz="2400" b="1" dirty="0"/>
              <a:t> </a:t>
            </a:r>
            <a:r>
              <a:rPr lang="en-US" sz="2400" b="1" dirty="0" smtClean="0"/>
              <a:t>Center</a:t>
            </a:r>
            <a:endParaRPr lang="en-US" sz="2400" b="1" dirty="0"/>
          </a:p>
          <a:p>
            <a:pPr lvl="1"/>
            <a:r>
              <a:rPr lang="en-US" sz="2400" dirty="0" smtClean="0"/>
              <a:t>Appropriates  $500,000 from </a:t>
            </a:r>
            <a:r>
              <a:rPr lang="en-US" sz="2400" dirty="0"/>
              <a:t>the general fund for a grant to </a:t>
            </a:r>
            <a:r>
              <a:rPr lang="en-US" sz="2400" dirty="0" smtClean="0"/>
              <a:t>ISD 318</a:t>
            </a:r>
            <a:r>
              <a:rPr lang="en-US" sz="2400" dirty="0"/>
              <a:t>, Grand </a:t>
            </a:r>
            <a:r>
              <a:rPr lang="en-US" sz="2400" dirty="0" smtClean="0"/>
              <a:t>Rapids</a:t>
            </a:r>
            <a:r>
              <a:rPr lang="en-US" sz="2400" dirty="0"/>
              <a:t>, to cover cost overruns for the Myles </a:t>
            </a:r>
            <a:r>
              <a:rPr lang="en-US" sz="2400" dirty="0" err="1" smtClean="0"/>
              <a:t>Reif</a:t>
            </a:r>
            <a:r>
              <a:rPr lang="en-US" sz="2400" dirty="0" smtClean="0"/>
              <a:t> </a:t>
            </a:r>
            <a:r>
              <a:rPr lang="en-US" sz="2400" dirty="0"/>
              <a:t>Center for the Performing Arts project in </a:t>
            </a:r>
            <a:r>
              <a:rPr lang="en-US" sz="2400" dirty="0" smtClean="0"/>
              <a:t>Grand </a:t>
            </a:r>
            <a:r>
              <a:rPr lang="en-US" sz="2400" dirty="0"/>
              <a:t>Rapids. </a:t>
            </a:r>
            <a:r>
              <a:rPr lang="en-US" sz="2400" dirty="0" smtClean="0"/>
              <a:t>8</a:t>
            </a:r>
            <a:r>
              <a:rPr lang="en-US" sz="2400" dirty="0"/>
              <a:t>. </a:t>
            </a:r>
            <a:r>
              <a:rPr lang="en-US" sz="2400" dirty="0" smtClean="0"/>
              <a:t> No nonstate match required.</a:t>
            </a:r>
          </a:p>
          <a:p>
            <a:pPr lvl="1"/>
            <a:endParaRPr lang="en-US" sz="2000" dirty="0"/>
          </a:p>
        </p:txBody>
      </p:sp>
    </p:spTree>
    <p:extLst>
      <p:ext uri="{BB962C8B-B14F-4D97-AF65-F5344CB8AC3E}">
        <p14:creationId xmlns:p14="http://schemas.microsoft.com/office/powerpoint/2010/main" val="1461754758"/>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pPr algn="ctr"/>
            <a:r>
              <a:rPr lang="en-US" sz="2400" dirty="0"/>
              <a:t>E-12 Tax Bill – Education </a:t>
            </a:r>
            <a:r>
              <a:rPr lang="en-US" sz="2400" dirty="0" smtClean="0"/>
              <a:t>Provisions </a:t>
            </a:r>
            <a:br>
              <a:rPr lang="en-US" sz="2400" dirty="0" smtClean="0"/>
            </a:br>
            <a:r>
              <a:rPr lang="en-US" sz="2400" dirty="0" smtClean="0"/>
              <a:t>STATE </a:t>
            </a:r>
            <a:r>
              <a:rPr lang="en-US" sz="2400" dirty="0"/>
              <a:t>GENERAL FUND SPENDING </a:t>
            </a:r>
            <a:r>
              <a:rPr lang="en-US" sz="2400" dirty="0" smtClean="0"/>
              <a:t>TARGETS</a:t>
            </a:r>
            <a:br>
              <a:rPr lang="en-US" sz="2400" dirty="0" smtClean="0"/>
            </a:br>
            <a:r>
              <a:rPr lang="en-US" sz="2400" dirty="0" smtClean="0"/>
              <a:t>(S</a:t>
            </a:r>
            <a:r>
              <a:rPr lang="en-US" sz="2400" dirty="0" smtClean="0">
                <a:ea typeface="+mn-ea"/>
              </a:rPr>
              <a:t>tate </a:t>
            </a:r>
            <a:r>
              <a:rPr lang="en-US" sz="2400" dirty="0">
                <a:ea typeface="+mn-ea"/>
              </a:rPr>
              <a:t>Aid Appropriations - $ </a:t>
            </a:r>
            <a:r>
              <a:rPr lang="en-US" sz="2400" dirty="0" smtClean="0">
                <a:ea typeface="+mn-ea"/>
              </a:rPr>
              <a:t>Thousands)</a:t>
            </a:r>
            <a:endParaRPr lang="en-US" sz="2400" dirty="0"/>
          </a:p>
        </p:txBody>
      </p:sp>
      <p:sp>
        <p:nvSpPr>
          <p:cNvPr id="3075" name="Rectangle 3"/>
          <p:cNvSpPr>
            <a:spLocks noGrp="1" noChangeArrowheads="1"/>
          </p:cNvSpPr>
          <p:nvPr>
            <p:ph idx="1"/>
          </p:nvPr>
        </p:nvSpPr>
        <p:spPr/>
        <p:txBody>
          <a:bodyPr/>
          <a:lstStyle/>
          <a:p>
            <a:pPr>
              <a:buNone/>
              <a:tabLst>
                <a:tab pos="3657600" algn="r"/>
                <a:tab pos="5316538" algn="r"/>
                <a:tab pos="7207250" algn="r"/>
              </a:tabLst>
            </a:pPr>
            <a:r>
              <a:rPr lang="en-US" sz="2400" u="sng" dirty="0"/>
              <a:t>		                </a:t>
            </a:r>
            <a:r>
              <a:rPr lang="en-US" sz="2400" u="sng" dirty="0" smtClean="0"/>
              <a:t>                                                                          </a:t>
            </a:r>
            <a:r>
              <a:rPr lang="en-US" sz="2400" u="sng" dirty="0"/>
              <a:t>FY 18        </a:t>
            </a:r>
            <a:r>
              <a:rPr lang="en-US" sz="2400" u="sng" dirty="0" smtClean="0"/>
              <a:t>            </a:t>
            </a:r>
            <a:r>
              <a:rPr lang="en-US" sz="2400" u="sng" dirty="0"/>
              <a:t>FY 19</a:t>
            </a:r>
            <a:endParaRPr lang="en-US" sz="2400" dirty="0">
              <a:solidFill>
                <a:schemeClr val="tx2">
                  <a:lumMod val="60000"/>
                  <a:lumOff val="40000"/>
                </a:schemeClr>
              </a:solidFill>
            </a:endParaRPr>
          </a:p>
          <a:p>
            <a:pPr>
              <a:buNone/>
              <a:tabLst>
                <a:tab pos="3657600" algn="r"/>
                <a:tab pos="5316538" algn="r"/>
                <a:tab pos="7207250" algn="r"/>
              </a:tabLst>
            </a:pPr>
            <a:endParaRPr lang="en-US" sz="2400" dirty="0"/>
          </a:p>
          <a:p>
            <a:pPr>
              <a:buNone/>
              <a:tabLst>
                <a:tab pos="3657600" algn="r"/>
                <a:tab pos="5316538" algn="r"/>
                <a:tab pos="7207250" algn="r"/>
              </a:tabLst>
            </a:pPr>
            <a:r>
              <a:rPr lang="en-US" sz="2400" dirty="0"/>
              <a:t>School Building Bond Ag Credit               </a:t>
            </a:r>
            <a:r>
              <a:rPr lang="en-US" sz="2400" dirty="0" smtClean="0"/>
              <a:t>	                     $       -            	$35,500</a:t>
            </a:r>
            <a:endParaRPr lang="en-US" sz="2400" dirty="0"/>
          </a:p>
          <a:p>
            <a:pPr>
              <a:buNone/>
              <a:tabLst>
                <a:tab pos="3657600" algn="r"/>
                <a:tab pos="5316538" algn="r"/>
                <a:tab pos="7207250" algn="r"/>
              </a:tabLst>
            </a:pPr>
            <a:r>
              <a:rPr lang="en-US" sz="2400" dirty="0" smtClean="0"/>
              <a:t>Maximum </a:t>
            </a:r>
            <a:r>
              <a:rPr lang="en-US" sz="2400" dirty="0"/>
              <a:t>Effort Loan Aid                    </a:t>
            </a:r>
            <a:r>
              <a:rPr lang="en-US" sz="2400" dirty="0" smtClean="0"/>
              <a:t>      	   	2,960           	     3,290</a:t>
            </a:r>
          </a:p>
          <a:p>
            <a:pPr>
              <a:buNone/>
              <a:tabLst>
                <a:tab pos="3657600" algn="r"/>
                <a:tab pos="5316538" algn="r"/>
                <a:tab pos="7207250" algn="r"/>
              </a:tabLst>
            </a:pPr>
            <a:r>
              <a:rPr lang="en-US" sz="2400" dirty="0" smtClean="0"/>
              <a:t>MN HS League Sales Tax Exemption		870	       	        890</a:t>
            </a:r>
            <a:endParaRPr lang="en-US" sz="2400" dirty="0"/>
          </a:p>
          <a:p>
            <a:pPr>
              <a:buNone/>
              <a:tabLst>
                <a:tab pos="3657600" algn="r"/>
                <a:tab pos="5316538" algn="r"/>
                <a:tab pos="7207250" algn="r"/>
              </a:tabLst>
            </a:pPr>
            <a:r>
              <a:rPr lang="en-US" sz="2400" dirty="0" smtClean="0"/>
              <a:t>Credit, Teachers earning Masters Degree		                                                     30</a:t>
            </a:r>
            <a:endParaRPr lang="en-US" sz="2400" dirty="0"/>
          </a:p>
          <a:p>
            <a:pPr marL="0" indent="0">
              <a:buNone/>
              <a:tabLst>
                <a:tab pos="3657600" algn="r"/>
                <a:tab pos="5316538" algn="r"/>
                <a:tab pos="7207250" algn="r"/>
              </a:tabLst>
            </a:pP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pPr>
              <a:defRPr/>
            </a:pPr>
            <a:fld id="{BE8FACBC-1AAB-45F7-90D0-0BB45C223D51}" type="slidenum">
              <a:rPr lang="en-US" smtClean="0"/>
              <a:pPr>
                <a:defRPr/>
              </a:pPr>
              <a:t>44</a:t>
            </a:fld>
            <a:endParaRPr lang="en-US" dirty="0"/>
          </a:p>
        </p:txBody>
      </p:sp>
    </p:spTree>
    <p:extLst>
      <p:ext uri="{BB962C8B-B14F-4D97-AF65-F5344CB8AC3E}">
        <p14:creationId xmlns:p14="http://schemas.microsoft.com/office/powerpoint/2010/main" val="235630988"/>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TAX </a:t>
            </a:r>
            <a:r>
              <a:rPr lang="en-US" dirty="0" smtClean="0"/>
              <a:t>BILL</a:t>
            </a:r>
            <a:br>
              <a:rPr lang="en-US" dirty="0" smtClean="0"/>
            </a:br>
            <a:r>
              <a:rPr lang="en-US" dirty="0" smtClean="0"/>
              <a:t>Property </a:t>
            </a:r>
            <a:r>
              <a:rPr lang="en-US" dirty="0"/>
              <a:t>Taxes</a:t>
            </a: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45</a:t>
            </a:fld>
            <a:endParaRPr lang="en-US" dirty="0"/>
          </a:p>
        </p:txBody>
      </p:sp>
      <p:sp>
        <p:nvSpPr>
          <p:cNvPr id="3" name="Content Placeholder 2"/>
          <p:cNvSpPr>
            <a:spLocks noGrp="1"/>
          </p:cNvSpPr>
          <p:nvPr>
            <p:ph idx="1"/>
          </p:nvPr>
        </p:nvSpPr>
        <p:spPr>
          <a:xfrm>
            <a:off x="349624" y="1706880"/>
            <a:ext cx="11510682" cy="4852416"/>
          </a:xfrm>
        </p:spPr>
        <p:txBody>
          <a:bodyPr>
            <a:normAutofit lnSpcReduction="10000"/>
          </a:bodyPr>
          <a:lstStyle/>
          <a:p>
            <a:pPr>
              <a:buClr>
                <a:srgbClr val="003865"/>
              </a:buClr>
            </a:pPr>
            <a:r>
              <a:rPr lang="en-US" sz="2600" b="1" dirty="0" smtClean="0">
                <a:ea typeface="Calibri" panose="020F0502020204030204" pitchFamily="34" charset="0"/>
                <a:cs typeface="Times New Roman" panose="02020603050405020304" pitchFamily="18" charset="0"/>
              </a:rPr>
              <a:t>School Building Bond Agricultural Credit  </a:t>
            </a:r>
            <a:r>
              <a:rPr lang="en-US" sz="2800" dirty="0" smtClean="0">
                <a:ea typeface="Calibri" panose="020F0502020204030204" pitchFamily="34" charset="0"/>
                <a:cs typeface="Times New Roman" panose="02020603050405020304" pitchFamily="18" charset="0"/>
              </a:rPr>
              <a:t>-- </a:t>
            </a:r>
            <a:r>
              <a:rPr lang="en-US" sz="2400" dirty="0" smtClean="0">
                <a:ea typeface="Calibri" panose="020F0502020204030204" pitchFamily="34" charset="0"/>
                <a:cs typeface="Times New Roman" panose="02020603050405020304" pitchFamily="18" charset="0"/>
              </a:rPr>
              <a:t>P</a:t>
            </a:r>
            <a:r>
              <a:rPr lang="en-US" sz="2400" dirty="0" smtClean="0"/>
              <a:t>roperty </a:t>
            </a:r>
            <a:r>
              <a:rPr lang="en-US" sz="2400" dirty="0"/>
              <a:t>tax credit on all property classified as agricultural, excluding the house, garage, and </a:t>
            </a:r>
            <a:r>
              <a:rPr lang="en-US" sz="2400" dirty="0" smtClean="0"/>
              <a:t>one </a:t>
            </a:r>
            <a:r>
              <a:rPr lang="en-US" sz="2400" dirty="0"/>
              <a:t>acre </a:t>
            </a:r>
            <a:r>
              <a:rPr lang="en-US" sz="2400" dirty="0" smtClean="0"/>
              <a:t>of </a:t>
            </a:r>
            <a:r>
              <a:rPr lang="en-US" sz="2400" dirty="0"/>
              <a:t>an agricultural homestead, equal to 40 percent of the tax on the property attributable to school district bonded debt levies</a:t>
            </a:r>
            <a:r>
              <a:rPr lang="en-US" sz="2400" dirty="0" smtClean="0"/>
              <a:t>.</a:t>
            </a:r>
            <a:r>
              <a:rPr lang="en-US" sz="2400" dirty="0"/>
              <a:t> </a:t>
            </a:r>
            <a:r>
              <a:rPr lang="en-US" sz="2400" dirty="0" smtClean="0"/>
              <a:t>Provides </a:t>
            </a:r>
            <a:r>
              <a:rPr lang="en-US" sz="2400" dirty="0"/>
              <a:t>an open and standing appropriation to pay for the credit.</a:t>
            </a:r>
            <a:r>
              <a:rPr lang="en-US" sz="2400" dirty="0" smtClean="0"/>
              <a:t> Effective for taxes payable in 2018. (Note – Similar to Governor’s recommendation) $34.8 M – FY 19; $45.2 M FY 20; $52.5 M FY 21</a:t>
            </a:r>
            <a:endParaRPr lang="en-US" dirty="0" smtClean="0"/>
          </a:p>
          <a:p>
            <a:r>
              <a:rPr lang="en-US" sz="2600" b="1" dirty="0"/>
              <a:t>Maximum effort loan </a:t>
            </a:r>
            <a:r>
              <a:rPr lang="en-US" sz="2600" b="1" dirty="0" smtClean="0"/>
              <a:t>aid --</a:t>
            </a:r>
            <a:r>
              <a:rPr lang="en-US" dirty="0" smtClean="0"/>
              <a:t> </a:t>
            </a:r>
            <a:r>
              <a:rPr lang="en-US" sz="2400" dirty="0"/>
              <a:t>Makes payments over a five-year period to school districts </a:t>
            </a:r>
            <a:r>
              <a:rPr lang="en-US" sz="2400" dirty="0" smtClean="0"/>
              <a:t>with a maximum effort loan outstanding as of 6/30/16 equal to the interest paid on the loan between 12/1/90 and 6/30/16.  For a district with a capital loan outstanding as of 6/30/17, the aid is increased by the amount of interest paid on the loan between 6/30/17 and 6/30/21. Aid must be used to reduce current property tax levies or to finance a defeasance of future payments on outstanding bonded debt. Effective </a:t>
            </a:r>
            <a:r>
              <a:rPr lang="en-US" sz="2400" dirty="0"/>
              <a:t>for fiscal years 2018 through 2022</a:t>
            </a:r>
            <a:r>
              <a:rPr lang="en-US" sz="2400" dirty="0" smtClean="0"/>
              <a:t>. $3.29 M per year</a:t>
            </a:r>
            <a:endParaRPr lang="en-US" sz="2400" dirty="0"/>
          </a:p>
          <a:p>
            <a:pPr lvl="2"/>
            <a:endParaRPr lang="en-US" dirty="0" smtClean="0"/>
          </a:p>
          <a:p>
            <a:pPr lvl="1"/>
            <a:endParaRPr lang="en-US" dirty="0"/>
          </a:p>
        </p:txBody>
      </p:sp>
    </p:spTree>
    <p:extLst>
      <p:ext uri="{BB962C8B-B14F-4D97-AF65-F5344CB8AC3E}">
        <p14:creationId xmlns:p14="http://schemas.microsoft.com/office/powerpoint/2010/main" val="2451019084"/>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TAX </a:t>
            </a:r>
            <a:r>
              <a:rPr lang="en-US" dirty="0" smtClean="0"/>
              <a:t>BILL</a:t>
            </a:r>
            <a:br>
              <a:rPr lang="en-US" dirty="0" smtClean="0"/>
            </a:br>
            <a:r>
              <a:rPr lang="en-US" dirty="0" smtClean="0"/>
              <a:t>Sales and Use Taxes</a:t>
            </a: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46</a:t>
            </a:fld>
            <a:endParaRPr lang="en-US" dirty="0"/>
          </a:p>
        </p:txBody>
      </p:sp>
      <p:sp>
        <p:nvSpPr>
          <p:cNvPr id="3" name="Content Placeholder 2"/>
          <p:cNvSpPr>
            <a:spLocks noGrp="1"/>
          </p:cNvSpPr>
          <p:nvPr>
            <p:ph idx="1"/>
          </p:nvPr>
        </p:nvSpPr>
        <p:spPr>
          <a:xfrm>
            <a:off x="349624" y="1706880"/>
            <a:ext cx="11510682" cy="4852416"/>
          </a:xfrm>
        </p:spPr>
        <p:txBody>
          <a:bodyPr>
            <a:normAutofit/>
          </a:bodyPr>
          <a:lstStyle/>
          <a:p>
            <a:r>
              <a:rPr lang="en-US" sz="2400" b="1" dirty="0"/>
              <a:t>Minnesota State High School League tickets and </a:t>
            </a:r>
            <a:r>
              <a:rPr lang="en-US" sz="2400" b="1" dirty="0" smtClean="0"/>
              <a:t>admissions – </a:t>
            </a:r>
            <a:r>
              <a:rPr lang="en-US" sz="2400" dirty="0" smtClean="0"/>
              <a:t>tickets and admissions to games, events, and activities sponsored by the </a:t>
            </a:r>
            <a:r>
              <a:rPr lang="en-US" sz="2400" dirty="0"/>
              <a:t>MSHSL </a:t>
            </a:r>
            <a:r>
              <a:rPr lang="en-US" sz="2400" dirty="0" smtClean="0"/>
              <a:t>are exempt from the sales tax.  </a:t>
            </a:r>
            <a:r>
              <a:rPr lang="en-US" sz="2400" dirty="0"/>
              <a:t>Effective for ten years, beginning after June 30, 2017, and ending July 1, 2027</a:t>
            </a:r>
            <a:r>
              <a:rPr lang="en-US" sz="2400" dirty="0" smtClean="0"/>
              <a:t>.</a:t>
            </a:r>
          </a:p>
          <a:p>
            <a:endParaRPr lang="en-US" sz="2400" dirty="0"/>
          </a:p>
          <a:p>
            <a:endParaRPr lang="en-US" sz="2400" dirty="0"/>
          </a:p>
          <a:p>
            <a:pPr>
              <a:buClr>
                <a:srgbClr val="003865"/>
              </a:buClr>
            </a:pPr>
            <a:endParaRPr lang="en-US" dirty="0">
              <a:solidFill>
                <a:srgbClr val="003865"/>
              </a:solidFill>
            </a:endParaRPr>
          </a:p>
          <a:p>
            <a:pPr lvl="2"/>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523241111"/>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solidFill>
                  <a:srgbClr val="FFFFFF"/>
                </a:solidFill>
              </a:rPr>
              <a:t>TAX </a:t>
            </a:r>
            <a:r>
              <a:rPr lang="en-US" dirty="0" smtClean="0">
                <a:solidFill>
                  <a:srgbClr val="FFFFFF"/>
                </a:solidFill>
              </a:rPr>
              <a:t>BILL</a:t>
            </a:r>
            <a:br>
              <a:rPr lang="en-US" dirty="0" smtClean="0">
                <a:solidFill>
                  <a:srgbClr val="FFFFFF"/>
                </a:solidFill>
              </a:rPr>
            </a:br>
            <a:r>
              <a:rPr lang="en-US" dirty="0" smtClean="0"/>
              <a:t>Income </a:t>
            </a:r>
            <a:r>
              <a:rPr lang="en-US" dirty="0"/>
              <a:t>Taxes</a:t>
            </a: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47</a:t>
            </a:fld>
            <a:endParaRPr lang="en-US" dirty="0"/>
          </a:p>
        </p:txBody>
      </p:sp>
      <p:sp>
        <p:nvSpPr>
          <p:cNvPr id="3" name="Content Placeholder 2"/>
          <p:cNvSpPr>
            <a:spLocks noGrp="1"/>
          </p:cNvSpPr>
          <p:nvPr>
            <p:ph idx="1"/>
          </p:nvPr>
        </p:nvSpPr>
        <p:spPr>
          <a:xfrm>
            <a:off x="349624" y="1445342"/>
            <a:ext cx="11510682" cy="5113954"/>
          </a:xfrm>
        </p:spPr>
        <p:txBody>
          <a:bodyPr>
            <a:normAutofit fontScale="92500" lnSpcReduction="10000"/>
          </a:bodyPr>
          <a:lstStyle/>
          <a:p>
            <a:pPr marL="0" indent="0">
              <a:buNone/>
            </a:pPr>
            <a:r>
              <a:rPr lang="en-US" sz="2600" b="1" dirty="0"/>
              <a:t>Credit for attaining master’s degree in teacher’s licensure field.</a:t>
            </a:r>
            <a:r>
              <a:rPr lang="en-US" sz="2600" dirty="0"/>
              <a:t> </a:t>
            </a:r>
          </a:p>
          <a:p>
            <a:pPr lvl="0"/>
            <a:r>
              <a:rPr lang="en-US" sz="2300" dirty="0"/>
              <a:t>Allows a non-refundable individual income tax credit of $2,500 to licensed </a:t>
            </a:r>
            <a:r>
              <a:rPr lang="en-US" sz="2300" dirty="0" smtClean="0"/>
              <a:t>teachers </a:t>
            </a:r>
            <a:r>
              <a:rPr lang="en-US" sz="2300" dirty="0"/>
              <a:t>who complete a master’s degree program in a core content area directly related to their field of licensure. </a:t>
            </a:r>
            <a:endParaRPr lang="en-US" sz="2300" dirty="0" smtClean="0"/>
          </a:p>
          <a:p>
            <a:pPr lvl="0"/>
            <a:r>
              <a:rPr lang="en-US" sz="2300" dirty="0" smtClean="0"/>
              <a:t>Core content areas include reading, English/language arts, science, foreign languages, civics/government. Economics, arts, history and geography.</a:t>
            </a:r>
          </a:p>
          <a:p>
            <a:pPr lvl="0"/>
            <a:r>
              <a:rPr lang="en-US" sz="2300" dirty="0" smtClean="0"/>
              <a:t>Licensed elementary teachers qualify if they complete a Master’s degree in a core content area in which the teacher provides direct classroom instruction</a:t>
            </a:r>
            <a:endParaRPr lang="en-US" sz="2300" dirty="0"/>
          </a:p>
          <a:p>
            <a:pPr lvl="0"/>
            <a:r>
              <a:rPr lang="en-US" sz="2300" dirty="0"/>
              <a:t>Limits the credit to the amount a teacher pays for tuition, fees, and instructional materials, excluding amounts paid by the teacher’s employer or through a scholarship. </a:t>
            </a:r>
          </a:p>
          <a:p>
            <a:pPr lvl="0"/>
            <a:r>
              <a:rPr lang="en-US" sz="2300" dirty="0"/>
              <a:t>Limited to teachers who begin a program after June 30, 2017</a:t>
            </a:r>
          </a:p>
          <a:p>
            <a:pPr lvl="0"/>
            <a:r>
              <a:rPr lang="en-US" sz="2300" dirty="0"/>
              <a:t>Teachers would claim the credit in the year they complete the degree. </a:t>
            </a:r>
            <a:endParaRPr lang="en-US" sz="2300" dirty="0">
              <a:solidFill>
                <a:srgbClr val="003865"/>
              </a:solidFill>
            </a:endParaRPr>
          </a:p>
          <a:p>
            <a:pPr lvl="2"/>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2408688286"/>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E-12 Policy Provisions</a:t>
            </a:r>
            <a:endParaRPr lang="en-US" dirty="0"/>
          </a:p>
        </p:txBody>
      </p:sp>
      <p:sp>
        <p:nvSpPr>
          <p:cNvPr id="2" name="Text Placeholder 1"/>
          <p:cNvSpPr>
            <a:spLocks noGrp="1"/>
          </p:cNvSpPr>
          <p:nvPr>
            <p:ph type="body" sz="quarter" idx="14"/>
          </p:nvPr>
        </p:nvSpPr>
        <p:spPr/>
        <p:txBody>
          <a:bodyPr>
            <a:normAutofit/>
          </a:bodyPr>
          <a:lstStyle/>
          <a:p>
            <a:r>
              <a:rPr lang="en-US" dirty="0" smtClean="0"/>
              <a:t>Adosh Unni, Director of Government Relations</a:t>
            </a:r>
            <a:endParaRPr lang="en-US" dirty="0"/>
          </a:p>
          <a:p>
            <a:r>
              <a:rPr lang="en-US" dirty="0" smtClean="0"/>
              <a:t>May 25, 2017</a:t>
            </a:r>
            <a:endParaRPr lang="en-US" dirty="0"/>
          </a:p>
        </p:txBody>
      </p:sp>
    </p:spTree>
    <p:extLst>
      <p:ext uri="{BB962C8B-B14F-4D97-AF65-F5344CB8AC3E}">
        <p14:creationId xmlns:p14="http://schemas.microsoft.com/office/powerpoint/2010/main" val="1510343055"/>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Teachers: Licensure</a:t>
            </a:r>
            <a:endParaRPr lang="en-US" dirty="0"/>
          </a:p>
        </p:txBody>
      </p:sp>
      <p:sp>
        <p:nvSpPr>
          <p:cNvPr id="3" name="Content Placeholder 2"/>
          <p:cNvSpPr>
            <a:spLocks noGrp="1"/>
          </p:cNvSpPr>
          <p:nvPr>
            <p:ph idx="1"/>
          </p:nvPr>
        </p:nvSpPr>
        <p:spPr>
          <a:xfrm>
            <a:off x="838200" y="1467853"/>
            <a:ext cx="10515600" cy="4709110"/>
          </a:xfrm>
        </p:spPr>
        <p:txBody>
          <a:bodyPr>
            <a:normAutofit lnSpcReduction="10000"/>
          </a:bodyPr>
          <a:lstStyle/>
          <a:p>
            <a:pPr marL="0" indent="0" algn="ctr">
              <a:buNone/>
            </a:pPr>
            <a:r>
              <a:rPr lang="en-US" u="sng" dirty="0" smtClean="0"/>
              <a:t>Governance of Professional Educator Licensing and Standards Board (PELSB)</a:t>
            </a:r>
          </a:p>
          <a:p>
            <a:r>
              <a:rPr lang="en-US" dirty="0" smtClean="0"/>
              <a:t>11 Governor-appointed members (6 teachers, 4 administrators, and 1 public member) to start 1/1/18</a:t>
            </a:r>
          </a:p>
          <a:p>
            <a:pPr lvl="1"/>
            <a:r>
              <a:rPr lang="en-US" dirty="0" smtClean="0"/>
              <a:t>All but two of the members must not have served on current Board before 1/1/17</a:t>
            </a:r>
          </a:p>
          <a:p>
            <a:pPr lvl="1"/>
            <a:r>
              <a:rPr lang="en-US" dirty="0" smtClean="0"/>
              <a:t>First appointments by 9/1/17</a:t>
            </a:r>
          </a:p>
          <a:p>
            <a:r>
              <a:rPr lang="en-US" dirty="0" smtClean="0"/>
              <a:t>PELSB will be consolidation of Board of Teaching and MDE Licensing Division</a:t>
            </a:r>
          </a:p>
          <a:p>
            <a:pPr lvl="1"/>
            <a:r>
              <a:rPr lang="en-US" dirty="0" smtClean="0"/>
              <a:t>Licensing, Teacher Supply and Demand Report, STAR Reporting</a:t>
            </a:r>
          </a:p>
          <a:p>
            <a:pPr lvl="1"/>
            <a:r>
              <a:rPr lang="en-US" dirty="0" smtClean="0"/>
              <a:t>All positions and employees transferred to PELSB on 1/1/18</a:t>
            </a:r>
          </a:p>
          <a:p>
            <a:r>
              <a:rPr lang="en-US" dirty="0" smtClean="0"/>
              <a:t>PELSB must adopt licensing rules </a:t>
            </a:r>
            <a:r>
              <a:rPr lang="en-US" smtClean="0"/>
              <a:t>by </a:t>
            </a:r>
            <a:r>
              <a:rPr lang="en-US" smtClean="0"/>
              <a:t>9/</a:t>
            </a:r>
            <a:r>
              <a:rPr lang="en-US" dirty="0" smtClean="0"/>
              <a:t>1/18</a:t>
            </a:r>
            <a:endParaRPr lang="en-US" dirty="0"/>
          </a:p>
        </p:txBody>
      </p:sp>
    </p:spTree>
    <p:extLst>
      <p:ext uri="{BB962C8B-B14F-4D97-AF65-F5344CB8AC3E}">
        <p14:creationId xmlns:p14="http://schemas.microsoft.com/office/powerpoint/2010/main" val="237926934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GENERAL AND SPECIAL ED FUNDING </a:t>
            </a:r>
            <a:br>
              <a:rPr lang="en-US" dirty="0" smtClean="0"/>
            </a:br>
            <a:r>
              <a:rPr lang="en-US" sz="3100" dirty="0" smtClean="0"/>
              <a:t>FY </a:t>
            </a:r>
            <a:r>
              <a:rPr lang="en-US" sz="3100" dirty="0"/>
              <a:t>18 – 19 Biennium State Appropriations  - $ in Thousands</a:t>
            </a: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5</a:t>
            </a:fld>
            <a:endParaRPr lang="en-US" dirty="0"/>
          </a:p>
        </p:txBody>
      </p:sp>
      <p:pic>
        <p:nvPicPr>
          <p:cNvPr id="9" name="Content Placeholder 8"/>
          <p:cNvPicPr>
            <a:picLocks noGrp="1" noChangeAspect="1"/>
          </p:cNvPicPr>
          <p:nvPr>
            <p:ph idx="1"/>
          </p:nvPr>
        </p:nvPicPr>
        <p:blipFill>
          <a:blip r:embed="rId2"/>
          <a:stretch>
            <a:fillRect/>
          </a:stretch>
        </p:blipFill>
        <p:spPr>
          <a:xfrm>
            <a:off x="335280" y="2011680"/>
            <a:ext cx="11643360" cy="4221479"/>
          </a:xfrm>
          <a:prstGeom prst="rect">
            <a:avLst/>
          </a:prstGeom>
        </p:spPr>
      </p:pic>
    </p:spTree>
    <p:extLst>
      <p:ext uri="{BB962C8B-B14F-4D97-AF65-F5344CB8AC3E}">
        <p14:creationId xmlns:p14="http://schemas.microsoft.com/office/powerpoint/2010/main" val="2962970612"/>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337"/>
            <a:ext cx="10515600" cy="914400"/>
          </a:xfrm>
        </p:spPr>
        <p:txBody>
          <a:bodyPr/>
          <a:lstStyle/>
          <a:p>
            <a:pPr algn="ctr"/>
            <a:r>
              <a:rPr lang="en-US" dirty="0" smtClean="0"/>
              <a:t>Teachers: Licensure	</a:t>
            </a:r>
            <a:endParaRPr lang="en-US" dirty="0"/>
          </a:p>
        </p:txBody>
      </p:sp>
      <p:sp>
        <p:nvSpPr>
          <p:cNvPr id="3" name="Content Placeholder 2"/>
          <p:cNvSpPr>
            <a:spLocks noGrp="1"/>
          </p:cNvSpPr>
          <p:nvPr>
            <p:ph idx="1"/>
          </p:nvPr>
        </p:nvSpPr>
        <p:spPr>
          <a:xfrm>
            <a:off x="838200" y="1488740"/>
            <a:ext cx="10515600" cy="5152692"/>
          </a:xfrm>
        </p:spPr>
        <p:txBody>
          <a:bodyPr>
            <a:normAutofit fontScale="92500"/>
          </a:bodyPr>
          <a:lstStyle/>
          <a:p>
            <a:pPr marL="0" indent="0" algn="ctr">
              <a:buNone/>
            </a:pPr>
            <a:r>
              <a:rPr lang="en-US" u="sng" dirty="0" smtClean="0"/>
              <a:t>Tiered Licensure: Tier 1</a:t>
            </a:r>
            <a:endParaRPr lang="en-US" dirty="0" smtClean="0"/>
          </a:p>
          <a:p>
            <a:r>
              <a:rPr lang="en-US" dirty="0" smtClean="0"/>
              <a:t>Bachelor’s degree for teaching in a content area; associates, professional certification, or 5 years relevant work for CTE courses.</a:t>
            </a:r>
          </a:p>
          <a:p>
            <a:r>
              <a:rPr lang="en-US" dirty="0" smtClean="0"/>
              <a:t>District/charter must post position and be unable to hire tier 2, 3, or 4 teacher.</a:t>
            </a:r>
          </a:p>
          <a:p>
            <a:r>
              <a:rPr lang="en-US" dirty="0" smtClean="0"/>
              <a:t>1 year term. Content licenses can be renewed three times and more only with good cause. Can be renewed unlimited for CTE licenses or in shortage areas. District must post for other tiers for renewals. </a:t>
            </a:r>
          </a:p>
          <a:p>
            <a:r>
              <a:rPr lang="en-US" dirty="0" smtClean="0"/>
              <a:t>Must take content exams and cultural competency training upon first renewal</a:t>
            </a:r>
          </a:p>
          <a:p>
            <a:r>
              <a:rPr lang="en-US" dirty="0" smtClean="0"/>
              <a:t>Must participate in evaluation where possible and mentorship. </a:t>
            </a:r>
          </a:p>
          <a:p>
            <a:r>
              <a:rPr lang="en-US" dirty="0" smtClean="0"/>
              <a:t>Not part of collective bargaining unit</a:t>
            </a:r>
            <a:endParaRPr lang="en-US" dirty="0"/>
          </a:p>
        </p:txBody>
      </p:sp>
    </p:spTree>
    <p:extLst>
      <p:ext uri="{BB962C8B-B14F-4D97-AF65-F5344CB8AC3E}">
        <p14:creationId xmlns:p14="http://schemas.microsoft.com/office/powerpoint/2010/main" val="1364936045"/>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Teachers: Licensure</a:t>
            </a:r>
            <a:endParaRPr lang="en-US" dirty="0"/>
          </a:p>
        </p:txBody>
      </p:sp>
      <p:sp>
        <p:nvSpPr>
          <p:cNvPr id="3" name="Content Placeholder 2"/>
          <p:cNvSpPr>
            <a:spLocks noGrp="1"/>
          </p:cNvSpPr>
          <p:nvPr>
            <p:ph idx="1"/>
          </p:nvPr>
        </p:nvSpPr>
        <p:spPr>
          <a:xfrm>
            <a:off x="838199" y="1320298"/>
            <a:ext cx="10515600" cy="5036052"/>
          </a:xfrm>
        </p:spPr>
        <p:txBody>
          <a:bodyPr>
            <a:normAutofit/>
          </a:bodyPr>
          <a:lstStyle/>
          <a:p>
            <a:pPr marL="0" indent="0" algn="ctr">
              <a:buNone/>
            </a:pPr>
            <a:r>
              <a:rPr lang="en-US" u="sng" dirty="0" smtClean="0"/>
              <a:t>Tiered Licensure: Tier 2</a:t>
            </a:r>
          </a:p>
          <a:p>
            <a:r>
              <a:rPr lang="en-US" dirty="0"/>
              <a:t>Bachelor’s degree for teaching in a content area; associates, professional certification, or 5 years relevant work for CTE courses</a:t>
            </a:r>
            <a:r>
              <a:rPr lang="en-US" dirty="0" smtClean="0"/>
              <a:t>.</a:t>
            </a:r>
          </a:p>
          <a:p>
            <a:r>
              <a:rPr lang="en-US" dirty="0" smtClean="0"/>
              <a:t>2 year terms, renewable 3 times</a:t>
            </a:r>
            <a:endParaRPr lang="en-US" dirty="0"/>
          </a:p>
          <a:p>
            <a:r>
              <a:rPr lang="en-US" dirty="0" smtClean="0"/>
              <a:t>Candidate must be enrolled in a prep program, have a master’s degree in a specific content area, or </a:t>
            </a:r>
            <a:r>
              <a:rPr lang="en-US" smtClean="0"/>
              <a:t>meet two of </a:t>
            </a:r>
            <a:r>
              <a:rPr lang="en-US" dirty="0" smtClean="0"/>
              <a:t>the following:</a:t>
            </a:r>
          </a:p>
          <a:p>
            <a:pPr lvl="1">
              <a:spcBef>
                <a:spcPts val="0"/>
              </a:spcBef>
              <a:spcAft>
                <a:spcPts val="0"/>
              </a:spcAft>
            </a:pPr>
            <a:r>
              <a:rPr lang="en-US" dirty="0" smtClean="0"/>
              <a:t>At least 8 upper division/grad-level credits in relevant area</a:t>
            </a:r>
          </a:p>
          <a:p>
            <a:pPr lvl="1">
              <a:spcBef>
                <a:spcPts val="0"/>
              </a:spcBef>
              <a:spcAft>
                <a:spcPts val="0"/>
              </a:spcAft>
            </a:pPr>
            <a:r>
              <a:rPr lang="en-US" dirty="0" smtClean="0"/>
              <a:t>Field-specific methods of training</a:t>
            </a:r>
          </a:p>
          <a:p>
            <a:pPr lvl="1">
              <a:spcBef>
                <a:spcPts val="0"/>
              </a:spcBef>
              <a:spcAft>
                <a:spcPts val="0"/>
              </a:spcAft>
            </a:pPr>
            <a:r>
              <a:rPr lang="en-US" dirty="0" smtClean="0"/>
              <a:t>At least two years of teaching in similar area in any state</a:t>
            </a:r>
          </a:p>
          <a:p>
            <a:pPr lvl="1">
              <a:spcBef>
                <a:spcPts val="0"/>
              </a:spcBef>
              <a:spcAft>
                <a:spcPts val="0"/>
              </a:spcAft>
            </a:pPr>
            <a:r>
              <a:rPr lang="en-US" dirty="0" smtClean="0"/>
              <a:t>Passing score on pedagogy and content exams, or</a:t>
            </a:r>
          </a:p>
          <a:p>
            <a:pPr lvl="1">
              <a:spcBef>
                <a:spcPts val="0"/>
              </a:spcBef>
              <a:spcAft>
                <a:spcPts val="0"/>
              </a:spcAft>
            </a:pPr>
            <a:r>
              <a:rPr lang="en-US" dirty="0" smtClean="0"/>
              <a:t>Completion of teacher prep program</a:t>
            </a:r>
          </a:p>
          <a:p>
            <a:endParaRPr lang="en-US" dirty="0" smtClean="0"/>
          </a:p>
          <a:p>
            <a:pPr lvl="1"/>
            <a:endParaRPr lang="en-US" dirty="0" smtClean="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51</a:t>
            </a:fld>
            <a:endParaRPr lang="en-US" dirty="0"/>
          </a:p>
        </p:txBody>
      </p:sp>
      <p:sp>
        <p:nvSpPr>
          <p:cNvPr id="6" name="Footer Placeholder 5"/>
          <p:cNvSpPr>
            <a:spLocks noGrp="1"/>
          </p:cNvSpPr>
          <p:nvPr>
            <p:ph type="ftr" sz="quarter" idx="13"/>
          </p:nvPr>
        </p:nvSpPr>
        <p:spPr/>
        <p:txBody>
          <a:body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3425357897"/>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Teachers: Licensure</a:t>
            </a:r>
            <a:endParaRPr lang="en-US" dirty="0"/>
          </a:p>
        </p:txBody>
      </p:sp>
      <p:sp>
        <p:nvSpPr>
          <p:cNvPr id="3" name="Content Placeholder 2"/>
          <p:cNvSpPr>
            <a:spLocks noGrp="1"/>
          </p:cNvSpPr>
          <p:nvPr>
            <p:ph idx="1"/>
          </p:nvPr>
        </p:nvSpPr>
        <p:spPr>
          <a:xfrm>
            <a:off x="838200" y="1371600"/>
            <a:ext cx="10515600" cy="4805363"/>
          </a:xfrm>
        </p:spPr>
        <p:txBody>
          <a:bodyPr/>
          <a:lstStyle/>
          <a:p>
            <a:pPr marL="0" indent="0" algn="ctr">
              <a:buNone/>
            </a:pPr>
            <a:r>
              <a:rPr lang="en-US" u="sng" dirty="0" smtClean="0"/>
              <a:t>Tiered Licensure: Tier 2 (continued)</a:t>
            </a:r>
          </a:p>
          <a:p>
            <a:r>
              <a:rPr lang="en-US" dirty="0" smtClean="0"/>
              <a:t>Tier 2 license limited to content matter on application</a:t>
            </a:r>
          </a:p>
          <a:p>
            <a:r>
              <a:rPr lang="en-US" dirty="0" smtClean="0"/>
              <a:t>Before renewal, Tier 2 holder must participate in cultural competency training</a:t>
            </a:r>
          </a:p>
          <a:p>
            <a:r>
              <a:rPr lang="en-US" dirty="0" smtClean="0"/>
              <a:t>Up to two years of teaching under Tier 2 may be credited toward probationary period </a:t>
            </a:r>
          </a:p>
          <a:p>
            <a:r>
              <a:rPr lang="en-US" dirty="0" smtClean="0"/>
              <a:t>Must participate in evaluation where possible and mentorship</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52</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2697345902"/>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Teachers: Licensure</a:t>
            </a:r>
            <a:endParaRPr lang="en-US" dirty="0"/>
          </a:p>
        </p:txBody>
      </p:sp>
      <p:sp>
        <p:nvSpPr>
          <p:cNvPr id="3" name="Content Placeholder 2"/>
          <p:cNvSpPr>
            <a:spLocks noGrp="1"/>
          </p:cNvSpPr>
          <p:nvPr>
            <p:ph idx="1"/>
          </p:nvPr>
        </p:nvSpPr>
        <p:spPr>
          <a:xfrm>
            <a:off x="838199" y="1316161"/>
            <a:ext cx="10515600" cy="5405313"/>
          </a:xfrm>
        </p:spPr>
        <p:txBody>
          <a:bodyPr>
            <a:normAutofit fontScale="62500" lnSpcReduction="20000"/>
          </a:bodyPr>
          <a:lstStyle/>
          <a:p>
            <a:pPr marL="0" indent="0" algn="ctr">
              <a:buNone/>
            </a:pPr>
            <a:r>
              <a:rPr lang="en-US" sz="3200" u="sng" dirty="0" smtClean="0"/>
              <a:t>Tiered Licensure: Tier 3</a:t>
            </a:r>
          </a:p>
          <a:p>
            <a:r>
              <a:rPr lang="en-US" sz="3200" dirty="0"/>
              <a:t>Bachelor’s degree for teaching in a content area; associates, professional certification, or 5 years relevant work for CTE courses</a:t>
            </a:r>
            <a:r>
              <a:rPr lang="en-US" sz="3200" dirty="0" smtClean="0"/>
              <a:t>.</a:t>
            </a:r>
          </a:p>
          <a:p>
            <a:r>
              <a:rPr lang="en-US" sz="3200" dirty="0" smtClean="0"/>
              <a:t>3 year terms; unlimited renewals.</a:t>
            </a:r>
          </a:p>
          <a:p>
            <a:r>
              <a:rPr lang="en-US" sz="3200" dirty="0" smtClean="0"/>
              <a:t>Must pass content and pedagogy tests, and one of the following:</a:t>
            </a:r>
          </a:p>
          <a:p>
            <a:pPr lvl="1"/>
            <a:r>
              <a:rPr lang="en-US" sz="2900" dirty="0" smtClean="0"/>
              <a:t>Completion of approved teacher prep program</a:t>
            </a:r>
          </a:p>
          <a:p>
            <a:pPr lvl="1"/>
            <a:r>
              <a:rPr lang="en-US" sz="2900" dirty="0" smtClean="0"/>
              <a:t>Completion of approved prep program that includes field-specific student teaching </a:t>
            </a:r>
          </a:p>
          <a:p>
            <a:pPr lvl="1"/>
            <a:r>
              <a:rPr lang="en-US" sz="2900" dirty="0" smtClean="0"/>
              <a:t>Submission of a content-specific licensure portfolio</a:t>
            </a:r>
          </a:p>
          <a:p>
            <a:pPr lvl="1"/>
            <a:r>
              <a:rPr lang="en-US" sz="2900" dirty="0" smtClean="0"/>
              <a:t>Professional teaching license from another state, in good standing, and two years of teaching experience</a:t>
            </a:r>
          </a:p>
          <a:p>
            <a:pPr lvl="1"/>
            <a:r>
              <a:rPr lang="en-US" sz="2900" dirty="0" smtClean="0"/>
              <a:t>Three years of teaching experience under Tier 2 license and summative evaluation with no improvement process</a:t>
            </a:r>
          </a:p>
          <a:p>
            <a:r>
              <a:rPr lang="en-US" sz="3200" dirty="0" smtClean="0"/>
              <a:t>Must participate in evaluation and mentorship</a:t>
            </a:r>
          </a:p>
          <a:p>
            <a:pPr marL="0" indent="0">
              <a:buNone/>
            </a:pPr>
            <a:endParaRPr lang="en-US" dirty="0"/>
          </a:p>
          <a:p>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53</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2160148203"/>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Teachers: Licensure</a:t>
            </a:r>
            <a:endParaRPr lang="en-US" dirty="0"/>
          </a:p>
        </p:txBody>
      </p:sp>
      <p:sp>
        <p:nvSpPr>
          <p:cNvPr id="3" name="Content Placeholder 2"/>
          <p:cNvSpPr>
            <a:spLocks noGrp="1"/>
          </p:cNvSpPr>
          <p:nvPr>
            <p:ph idx="1"/>
          </p:nvPr>
        </p:nvSpPr>
        <p:spPr>
          <a:xfrm>
            <a:off x="838199" y="1433847"/>
            <a:ext cx="10515600" cy="5105065"/>
          </a:xfrm>
        </p:spPr>
        <p:txBody>
          <a:bodyPr>
            <a:normAutofit fontScale="92500" lnSpcReduction="20000"/>
          </a:bodyPr>
          <a:lstStyle/>
          <a:p>
            <a:pPr marL="0" indent="0" algn="ctr">
              <a:buNone/>
            </a:pPr>
            <a:r>
              <a:rPr lang="en-US" u="sng" dirty="0" smtClean="0"/>
              <a:t>Tiered Licensure: Tier 4</a:t>
            </a:r>
            <a:endParaRPr lang="en-US" dirty="0" smtClean="0"/>
          </a:p>
          <a:p>
            <a:r>
              <a:rPr lang="en-US" dirty="0" smtClean="0"/>
              <a:t>Has completed the requirements for Tier 3</a:t>
            </a:r>
          </a:p>
          <a:p>
            <a:r>
              <a:rPr lang="en-US" dirty="0" smtClean="0"/>
              <a:t>Has completed a teacher preparation program</a:t>
            </a:r>
          </a:p>
          <a:p>
            <a:r>
              <a:rPr lang="en-US" dirty="0" smtClean="0"/>
              <a:t>Has at least 3 years of teaching experience in Minnesota</a:t>
            </a:r>
          </a:p>
          <a:p>
            <a:r>
              <a:rPr lang="en-US" dirty="0" smtClean="0"/>
              <a:t>Has obtained a passing score on skills test, content, and pedagogy exams</a:t>
            </a:r>
          </a:p>
          <a:p>
            <a:r>
              <a:rPr lang="en-US" dirty="0" smtClean="0"/>
              <a:t>Most recent summative evaluation did not result in improvement process</a:t>
            </a:r>
          </a:p>
          <a:p>
            <a:r>
              <a:rPr lang="en-US" dirty="0" smtClean="0"/>
              <a:t>Five year terms, unlimited renewals</a:t>
            </a:r>
          </a:p>
          <a:p>
            <a:r>
              <a:rPr lang="en-US" dirty="0" smtClean="0"/>
              <a:t>Must participate in evaluation and mentorship</a:t>
            </a:r>
          </a:p>
          <a:p>
            <a:r>
              <a:rPr lang="en-US" dirty="0" smtClean="0"/>
              <a:t>Current holders of five year licenses qualify for Tier 4</a:t>
            </a:r>
          </a:p>
          <a:p>
            <a:pPr lvl="1"/>
            <a:r>
              <a:rPr lang="en-US" dirty="0" smtClean="0"/>
              <a:t>Those with expired five-year licenses qualify for Tier 4 without summative evaluation</a:t>
            </a: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54</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3116541354"/>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Teachers: Licensure</a:t>
            </a:r>
            <a:endParaRPr lang="en-US" dirty="0"/>
          </a:p>
        </p:txBody>
      </p:sp>
      <p:sp>
        <p:nvSpPr>
          <p:cNvPr id="3" name="Content Placeholder 2"/>
          <p:cNvSpPr>
            <a:spLocks noGrp="1"/>
          </p:cNvSpPr>
          <p:nvPr>
            <p:ph idx="1"/>
          </p:nvPr>
        </p:nvSpPr>
        <p:spPr>
          <a:xfrm>
            <a:off x="838200" y="1467853"/>
            <a:ext cx="10515600" cy="4709110"/>
          </a:xfrm>
        </p:spPr>
        <p:txBody>
          <a:bodyPr>
            <a:normAutofit fontScale="92500" lnSpcReduction="20000"/>
          </a:bodyPr>
          <a:lstStyle/>
          <a:p>
            <a:pPr marL="0" indent="0" algn="ctr">
              <a:buNone/>
            </a:pPr>
            <a:r>
              <a:rPr lang="en-US" dirty="0" smtClean="0"/>
              <a:t>Tiered Licensure</a:t>
            </a:r>
          </a:p>
          <a:p>
            <a:r>
              <a:rPr lang="en-US" dirty="0" smtClean="0"/>
              <a:t>Tier 3 and 4 require preparation on:</a:t>
            </a:r>
          </a:p>
          <a:p>
            <a:pPr lvl="1"/>
            <a:r>
              <a:rPr lang="en-US" dirty="0" smtClean="0"/>
              <a:t>cultural competency</a:t>
            </a:r>
          </a:p>
          <a:p>
            <a:pPr lvl="1"/>
            <a:r>
              <a:rPr lang="en-US" dirty="0" smtClean="0"/>
              <a:t>Behavior interventions</a:t>
            </a:r>
          </a:p>
          <a:p>
            <a:pPr lvl="1"/>
            <a:r>
              <a:rPr lang="en-US" dirty="0" smtClean="0"/>
              <a:t>Reading preparation</a:t>
            </a:r>
          </a:p>
          <a:p>
            <a:pPr lvl="1"/>
            <a:r>
              <a:rPr lang="en-US" dirty="0" smtClean="0"/>
              <a:t>Mental illness</a:t>
            </a:r>
          </a:p>
          <a:p>
            <a:r>
              <a:rPr lang="en-US" dirty="0" smtClean="0"/>
              <a:t>Current licensures convert to tiers</a:t>
            </a:r>
          </a:p>
          <a:p>
            <a:pPr lvl="1"/>
            <a:r>
              <a:rPr lang="en-US" dirty="0" smtClean="0"/>
              <a:t>1 year to Tier 1; 2 year to Tier 2, Five year to Tier 4</a:t>
            </a:r>
          </a:p>
          <a:p>
            <a:r>
              <a:rPr lang="en-US" dirty="0" smtClean="0"/>
              <a:t>An ESL teacher that provided content instruction as a highly qualified teacher under NCLB to English language learners to continue such instruction until end of 18/19 SY</a:t>
            </a:r>
          </a:p>
          <a:p>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55</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3436096978"/>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Teachers: Preparation Programs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Prep Program Reporting</a:t>
            </a:r>
          </a:p>
          <a:p>
            <a:r>
              <a:rPr lang="en-US" dirty="0" smtClean="0"/>
              <a:t>Alternative Teacher Preparation Programs</a:t>
            </a:r>
          </a:p>
          <a:p>
            <a:pPr lvl="1"/>
            <a:r>
              <a:rPr lang="en-US" dirty="0" smtClean="0"/>
              <a:t>District, charter, or nonprofit may seek approval to run a program</a:t>
            </a:r>
          </a:p>
          <a:p>
            <a:pPr lvl="1"/>
            <a:r>
              <a:rPr lang="en-US" dirty="0"/>
              <a:t>Grants for alternative teacher prep programs to fill teacher shortage </a:t>
            </a:r>
            <a:r>
              <a:rPr lang="en-US" dirty="0" smtClean="0"/>
              <a:t>areas</a:t>
            </a:r>
          </a:p>
          <a:p>
            <a:pPr lvl="2"/>
            <a:r>
              <a:rPr lang="en-US" dirty="0" smtClean="0"/>
              <a:t>Grants must be used to get program approval, expand programming, recruit teachers reflecting diversity, or establish professional development programs. </a:t>
            </a:r>
          </a:p>
          <a:p>
            <a:r>
              <a:rPr lang="en-US" dirty="0" smtClean="0"/>
              <a:t>Statewide Concurrent Enrollment Teacher Training Program</a:t>
            </a:r>
          </a:p>
          <a:p>
            <a:pPr lvl="1"/>
            <a:r>
              <a:rPr lang="en-US" dirty="0" smtClean="0"/>
              <a:t>Expands Northwest Regional Partnership Program statewide</a:t>
            </a:r>
          </a:p>
          <a:p>
            <a:pPr lvl="1"/>
            <a:r>
              <a:rPr lang="en-US" dirty="0" smtClean="0"/>
              <a:t>Partnership may contract with a postsecondary institution to establish a continuing education credit program to allow concurrent enrollment teachers to earn graduate credits.</a:t>
            </a:r>
          </a:p>
          <a:p>
            <a:pPr lvl="1"/>
            <a:endParaRPr lang="en-US" dirty="0" smtClean="0"/>
          </a:p>
        </p:txBody>
      </p:sp>
    </p:spTree>
    <p:extLst>
      <p:ext uri="{BB962C8B-B14F-4D97-AF65-F5344CB8AC3E}">
        <p14:creationId xmlns:p14="http://schemas.microsoft.com/office/powerpoint/2010/main" val="3095183162"/>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Teachers: Unrequested Leave of Absence</a:t>
            </a:r>
            <a:endParaRPr lang="en-US" dirty="0"/>
          </a:p>
        </p:txBody>
      </p:sp>
      <p:sp>
        <p:nvSpPr>
          <p:cNvPr id="3" name="Content Placeholder 2"/>
          <p:cNvSpPr>
            <a:spLocks noGrp="1"/>
          </p:cNvSpPr>
          <p:nvPr>
            <p:ph idx="1"/>
          </p:nvPr>
        </p:nvSpPr>
        <p:spPr>
          <a:xfrm>
            <a:off x="838200" y="1753436"/>
            <a:ext cx="10515600" cy="4351338"/>
          </a:xfrm>
        </p:spPr>
        <p:txBody>
          <a:bodyPr/>
          <a:lstStyle/>
          <a:p>
            <a:r>
              <a:rPr lang="en-US" dirty="0" smtClean="0"/>
              <a:t>Eliminates statutory model of unrequested leaves of absence determined by seniority</a:t>
            </a:r>
          </a:p>
          <a:p>
            <a:r>
              <a:rPr lang="en-US" dirty="0" smtClean="0"/>
              <a:t>New statute requiring all boards and bargaining units to negotiate ULA plans.</a:t>
            </a:r>
          </a:p>
          <a:p>
            <a:r>
              <a:rPr lang="en-US" dirty="0" smtClean="0"/>
              <a:t>Effective July 1, 2019 </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57</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3838779317"/>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Teachers: Alternative Teacher Professional Pay 	</a:t>
            </a:r>
            <a:endParaRPr lang="en-US" dirty="0"/>
          </a:p>
        </p:txBody>
      </p:sp>
      <p:sp>
        <p:nvSpPr>
          <p:cNvPr id="3" name="Content Placeholder 2"/>
          <p:cNvSpPr>
            <a:spLocks noGrp="1"/>
          </p:cNvSpPr>
          <p:nvPr>
            <p:ph idx="1"/>
          </p:nvPr>
        </p:nvSpPr>
        <p:spPr>
          <a:xfrm>
            <a:off x="549443" y="2005012"/>
            <a:ext cx="10515600" cy="4351338"/>
          </a:xfrm>
        </p:spPr>
        <p:txBody>
          <a:bodyPr>
            <a:normAutofit/>
          </a:bodyPr>
          <a:lstStyle/>
          <a:p>
            <a:r>
              <a:rPr lang="en-US" sz="2800" dirty="0" smtClean="0"/>
              <a:t>Changes in Q-Comp, now allow:</a:t>
            </a:r>
          </a:p>
          <a:p>
            <a:pPr lvl="1"/>
            <a:r>
              <a:rPr lang="en-US" sz="2400" dirty="0" smtClean="0"/>
              <a:t>Hiring bonuses/other compensation to provide students with equitable access to teachers who are effective at closing the achievement gap, work in high needs positions, or are hired in hard-to-staff schools.</a:t>
            </a:r>
          </a:p>
          <a:p>
            <a:pPr lvl="1"/>
            <a:r>
              <a:rPr lang="en-US" sz="2400" dirty="0" smtClean="0"/>
              <a:t>Incentives for teachers to obtain credits to teach concurrent enrollment</a:t>
            </a:r>
          </a:p>
          <a:p>
            <a:pPr lvl="1"/>
            <a:r>
              <a:rPr lang="en-US" sz="2400" dirty="0" smtClean="0"/>
              <a:t>Fund Grow Your Own initiatives.</a:t>
            </a:r>
            <a:endParaRPr lang="en-US" sz="24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58</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234391778"/>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Every Student Succeeds Act (ESSA)</a:t>
            </a:r>
            <a:endParaRPr lang="en-US" dirty="0"/>
          </a:p>
        </p:txBody>
      </p:sp>
      <p:sp>
        <p:nvSpPr>
          <p:cNvPr id="3" name="Content Placeholder 2"/>
          <p:cNvSpPr>
            <a:spLocks noGrp="1"/>
          </p:cNvSpPr>
          <p:nvPr>
            <p:ph idx="1"/>
          </p:nvPr>
        </p:nvSpPr>
        <p:spPr/>
        <p:txBody>
          <a:bodyPr/>
          <a:lstStyle/>
          <a:p>
            <a:r>
              <a:rPr lang="en-US" dirty="0" smtClean="0"/>
              <a:t>Districts required to include in school performance reports</a:t>
            </a:r>
          </a:p>
          <a:p>
            <a:pPr lvl="1"/>
            <a:r>
              <a:rPr lang="en-US" dirty="0" smtClean="0"/>
              <a:t>School performance reporting information</a:t>
            </a:r>
          </a:p>
          <a:p>
            <a:pPr lvl="1"/>
            <a:r>
              <a:rPr lang="en-US" dirty="0" smtClean="0"/>
              <a:t>Calculations of proficiency rates required by ESSA</a:t>
            </a:r>
          </a:p>
          <a:p>
            <a:r>
              <a:rPr lang="en-US" dirty="0" smtClean="0"/>
              <a:t>Districts must develop, updated, and post school performance reports that comply with WBWF requirements</a:t>
            </a:r>
          </a:p>
          <a:p>
            <a:r>
              <a:rPr lang="en-US" dirty="0" smtClean="0"/>
              <a:t>Commissioner must submit to the state ESSA plan to the legislature at least 30 days before submitting to the federal government</a:t>
            </a:r>
          </a:p>
          <a:p>
            <a:pPr lvl="1"/>
            <a:r>
              <a:rPr lang="en-US" dirty="0" smtClean="0"/>
              <a:t>State plan must be aligned with WBWF as much as possible. </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59</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136281478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4471"/>
            <a:ext cx="12008224" cy="1093694"/>
          </a:xfrm>
        </p:spPr>
        <p:txBody>
          <a:bodyPr>
            <a:normAutofit/>
          </a:bodyPr>
          <a:lstStyle/>
          <a:p>
            <a:pPr algn="ctr"/>
            <a:r>
              <a:rPr lang="en-US" dirty="0" smtClean="0"/>
              <a:t>GENERAL AND SPECIAL ED FUNDING </a:t>
            </a:r>
            <a:br>
              <a:rPr lang="en-US" dirty="0" smtClean="0"/>
            </a:br>
            <a:r>
              <a:rPr lang="en-US" sz="3100" dirty="0" smtClean="0"/>
              <a:t>FY </a:t>
            </a:r>
            <a:r>
              <a:rPr lang="en-US" sz="3100" dirty="0"/>
              <a:t>20 – 21 Biennium (“Tails”) State Appropriations  - $ in Thousands</a:t>
            </a: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6</a:t>
            </a:fld>
            <a:endParaRPr lang="en-US" dirty="0"/>
          </a:p>
        </p:txBody>
      </p:sp>
      <p:pic>
        <p:nvPicPr>
          <p:cNvPr id="5" name="Content Placeholder 4"/>
          <p:cNvPicPr>
            <a:picLocks noGrp="1" noChangeAspect="1"/>
          </p:cNvPicPr>
          <p:nvPr>
            <p:ph idx="1"/>
          </p:nvPr>
        </p:nvPicPr>
        <p:blipFill>
          <a:blip r:embed="rId2"/>
          <a:stretch>
            <a:fillRect/>
          </a:stretch>
        </p:blipFill>
        <p:spPr>
          <a:xfrm>
            <a:off x="198120" y="2164080"/>
            <a:ext cx="11810104" cy="3901439"/>
          </a:xfrm>
          <a:prstGeom prst="rect">
            <a:avLst/>
          </a:prstGeom>
        </p:spPr>
      </p:pic>
    </p:spTree>
    <p:extLst>
      <p:ext uri="{BB962C8B-B14F-4D97-AF65-F5344CB8AC3E}">
        <p14:creationId xmlns:p14="http://schemas.microsoft.com/office/powerpoint/2010/main" val="1090673232"/>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Testing</a:t>
            </a:r>
            <a:endParaRPr lang="en-US" dirty="0"/>
          </a:p>
        </p:txBody>
      </p:sp>
      <p:sp>
        <p:nvSpPr>
          <p:cNvPr id="3" name="Content Placeholder 2"/>
          <p:cNvSpPr>
            <a:spLocks noGrp="1"/>
          </p:cNvSpPr>
          <p:nvPr>
            <p:ph idx="1"/>
          </p:nvPr>
        </p:nvSpPr>
        <p:spPr>
          <a:xfrm>
            <a:off x="838200" y="1352282"/>
            <a:ext cx="10515600" cy="4824681"/>
          </a:xfrm>
        </p:spPr>
        <p:txBody>
          <a:bodyPr/>
          <a:lstStyle/>
          <a:p>
            <a:r>
              <a:rPr lang="en-US" dirty="0" smtClean="0"/>
              <a:t>ACT/SAT testing</a:t>
            </a:r>
          </a:p>
          <a:p>
            <a:pPr lvl="1"/>
            <a:r>
              <a:rPr lang="en-US" dirty="0" smtClean="0"/>
              <a:t>Limits for whom schools pay the ACT/SAT costs to low-income students</a:t>
            </a:r>
          </a:p>
          <a:p>
            <a:pPr lvl="1"/>
            <a:r>
              <a:rPr lang="en-US" dirty="0" smtClean="0"/>
              <a:t>Schools may require others to pay the cost of taking the test</a:t>
            </a:r>
          </a:p>
          <a:p>
            <a:pPr lvl="1"/>
            <a:r>
              <a:rPr lang="en-US" dirty="0" smtClean="0"/>
              <a:t>School must waive the cost for a student unable to pay. </a:t>
            </a:r>
          </a:p>
          <a:p>
            <a:r>
              <a:rPr lang="en-US" dirty="0"/>
              <a:t>Requires personal learning plans for students in grade 9 to inform parents of student achievement level on high school MCAs</a:t>
            </a:r>
          </a:p>
          <a:p>
            <a:pPr lvl="1"/>
            <a:r>
              <a:rPr lang="en-US" dirty="0"/>
              <a:t>Requires schools to tell students who do not meet or exceed MCA standards that public school is free until age 21.	</a:t>
            </a:r>
            <a:endParaRPr lang="en-US" dirty="0" smtClean="0"/>
          </a:p>
          <a:p>
            <a:r>
              <a:rPr lang="en-US" dirty="0" smtClean="0"/>
              <a:t>Adds to state form on ramifications around state tests in context of opting out</a:t>
            </a:r>
          </a:p>
          <a:p>
            <a:endParaRPr lang="en-US" dirty="0"/>
          </a:p>
        </p:txBody>
      </p:sp>
    </p:spTree>
    <p:extLst>
      <p:ext uri="{BB962C8B-B14F-4D97-AF65-F5344CB8AC3E}">
        <p14:creationId xmlns:p14="http://schemas.microsoft.com/office/powerpoint/2010/main" val="3376213755"/>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Reading Proficiency</a:t>
            </a:r>
            <a:endParaRPr lang="en-US" dirty="0"/>
          </a:p>
        </p:txBody>
      </p:sp>
      <p:sp>
        <p:nvSpPr>
          <p:cNvPr id="3" name="Content Placeholder 2"/>
          <p:cNvSpPr>
            <a:spLocks noGrp="1"/>
          </p:cNvSpPr>
          <p:nvPr>
            <p:ph idx="1"/>
          </p:nvPr>
        </p:nvSpPr>
        <p:spPr>
          <a:xfrm>
            <a:off x="838200" y="1427040"/>
            <a:ext cx="10515600" cy="5430960"/>
          </a:xfrm>
        </p:spPr>
        <p:txBody>
          <a:bodyPr>
            <a:normAutofit fontScale="92500"/>
          </a:bodyPr>
          <a:lstStyle/>
          <a:p>
            <a:r>
              <a:rPr lang="en-US" dirty="0" smtClean="0"/>
              <a:t>Identification and Notification</a:t>
            </a:r>
          </a:p>
          <a:p>
            <a:pPr lvl="1"/>
            <a:r>
              <a:rPr lang="en-US" dirty="0"/>
              <a:t>I</a:t>
            </a:r>
            <a:r>
              <a:rPr lang="en-US" dirty="0" smtClean="0"/>
              <a:t>dentify students in grade 3 or higher who demonstrate a reading difficulty to a classroom teacher </a:t>
            </a:r>
          </a:p>
          <a:p>
            <a:pPr lvl="1"/>
            <a:r>
              <a:rPr lang="en-US" dirty="0" smtClean="0"/>
              <a:t>Report on efforts to identify student with dyslexia using MDE identified screening tools.</a:t>
            </a:r>
          </a:p>
          <a:p>
            <a:pPr lvl="1"/>
            <a:r>
              <a:rPr lang="en-US" dirty="0" smtClean="0"/>
              <a:t>Must annually notify parents of a student reading below grade level of student’s progress</a:t>
            </a:r>
          </a:p>
          <a:p>
            <a:r>
              <a:rPr lang="en-US" dirty="0" smtClean="0"/>
              <a:t>Intervention</a:t>
            </a:r>
          </a:p>
          <a:p>
            <a:pPr lvl="1"/>
            <a:r>
              <a:rPr lang="en-US" dirty="0" smtClean="0"/>
              <a:t>Encourages districts to develop personal learning plans for those unable to demonstrate proficiency on third grade reading MCA</a:t>
            </a:r>
          </a:p>
          <a:p>
            <a:pPr lvl="1"/>
            <a:r>
              <a:rPr lang="en-US" dirty="0" smtClean="0"/>
              <a:t>Plan may include grade retention as a strategy</a:t>
            </a:r>
          </a:p>
          <a:p>
            <a:pPr lvl="1"/>
            <a:r>
              <a:rPr lang="en-US" dirty="0" smtClean="0"/>
              <a:t>Requires intervention to continue until student is reading at grade level</a:t>
            </a:r>
          </a:p>
          <a:p>
            <a:r>
              <a:rPr lang="en-US" dirty="0" smtClean="0"/>
              <a:t>MDE must hire a dyslexia </a:t>
            </a:r>
            <a:r>
              <a:rPr lang="en-US" dirty="0"/>
              <a:t>s</a:t>
            </a:r>
            <a:r>
              <a:rPr lang="en-US" dirty="0" smtClean="0"/>
              <a:t>pecialist</a:t>
            </a:r>
          </a:p>
          <a:p>
            <a:endParaRPr lang="en-US" dirty="0" smtClean="0"/>
          </a:p>
          <a:p>
            <a:endParaRPr lang="en-US" dirty="0"/>
          </a:p>
        </p:txBody>
      </p:sp>
    </p:spTree>
    <p:extLst>
      <p:ext uri="{BB962C8B-B14F-4D97-AF65-F5344CB8AC3E}">
        <p14:creationId xmlns:p14="http://schemas.microsoft.com/office/powerpoint/2010/main" val="3590820323"/>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E-Learning Days</a:t>
            </a:r>
            <a:endParaRPr lang="en-US" dirty="0"/>
          </a:p>
        </p:txBody>
      </p:sp>
      <p:sp>
        <p:nvSpPr>
          <p:cNvPr id="3" name="Content Placeholder 2"/>
          <p:cNvSpPr>
            <a:spLocks noGrp="1"/>
          </p:cNvSpPr>
          <p:nvPr>
            <p:ph idx="1"/>
          </p:nvPr>
        </p:nvSpPr>
        <p:spPr>
          <a:xfrm>
            <a:off x="838200" y="1580927"/>
            <a:ext cx="10515600" cy="4351338"/>
          </a:xfrm>
        </p:spPr>
        <p:txBody>
          <a:bodyPr>
            <a:normAutofit lnSpcReduction="10000"/>
          </a:bodyPr>
          <a:lstStyle/>
          <a:p>
            <a:pPr marL="0" indent="0">
              <a:buNone/>
            </a:pPr>
            <a:endParaRPr lang="en-US" dirty="0" smtClean="0"/>
          </a:p>
          <a:p>
            <a:r>
              <a:rPr lang="en-US" dirty="0" smtClean="0"/>
              <a:t>Allows districts up to five days of e-learning due to inclement weather.</a:t>
            </a:r>
          </a:p>
          <a:p>
            <a:r>
              <a:rPr lang="en-US" dirty="0" smtClean="0"/>
              <a:t>Must develop a plan after consulting union. Plan must include</a:t>
            </a:r>
          </a:p>
          <a:p>
            <a:pPr lvl="1"/>
            <a:r>
              <a:rPr lang="en-US" dirty="0" smtClean="0"/>
              <a:t>Accommodations for students without internet at home and devices for those without</a:t>
            </a:r>
          </a:p>
          <a:p>
            <a:pPr lvl="1"/>
            <a:r>
              <a:rPr lang="en-US" dirty="0" smtClean="0"/>
              <a:t>Accessible options for those with disabilities</a:t>
            </a:r>
          </a:p>
          <a:p>
            <a:r>
              <a:rPr lang="en-US" dirty="0" smtClean="0"/>
              <a:t>Districts must notify parents at least two hours prior to normal school start time</a:t>
            </a:r>
          </a:p>
          <a:p>
            <a:r>
              <a:rPr lang="en-US" dirty="0" smtClean="0"/>
              <a:t>Teacher must be accessible both online and by telephone</a:t>
            </a:r>
          </a:p>
          <a:p>
            <a:endParaRPr lang="en-US" dirty="0"/>
          </a:p>
        </p:txBody>
      </p:sp>
    </p:spTree>
    <p:extLst>
      <p:ext uri="{BB962C8B-B14F-4D97-AF65-F5344CB8AC3E}">
        <p14:creationId xmlns:p14="http://schemas.microsoft.com/office/powerpoint/2010/main" val="2549176565"/>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Career and Technical Education Innovation Pilot Projects</a:t>
            </a:r>
            <a:endParaRPr lang="en-US" dirty="0"/>
          </a:p>
        </p:txBody>
      </p:sp>
      <p:sp>
        <p:nvSpPr>
          <p:cNvPr id="3" name="Content Placeholder 2"/>
          <p:cNvSpPr>
            <a:spLocks noGrp="1"/>
          </p:cNvSpPr>
          <p:nvPr>
            <p:ph idx="1"/>
          </p:nvPr>
        </p:nvSpPr>
        <p:spPr>
          <a:xfrm>
            <a:off x="838200" y="1455312"/>
            <a:ext cx="10515600" cy="4901037"/>
          </a:xfrm>
        </p:spPr>
        <p:txBody>
          <a:bodyPr>
            <a:noAutofit/>
          </a:bodyPr>
          <a:lstStyle/>
          <a:p>
            <a:r>
              <a:rPr lang="en-US" sz="1800" dirty="0" smtClean="0"/>
              <a:t>Allows groups of school districts to work with postsecondary institutions, community institutions, and other workplace partners.</a:t>
            </a:r>
          </a:p>
          <a:p>
            <a:r>
              <a:rPr lang="en-US" sz="1800" dirty="0" smtClean="0"/>
              <a:t>The goals</a:t>
            </a:r>
            <a:r>
              <a:rPr lang="en-US" sz="1800" dirty="0"/>
              <a:t> </a:t>
            </a:r>
            <a:r>
              <a:rPr lang="en-US" sz="1800" dirty="0" smtClean="0"/>
              <a:t>include</a:t>
            </a:r>
          </a:p>
          <a:p>
            <a:pPr lvl="1"/>
            <a:r>
              <a:rPr lang="en-US" sz="1400" dirty="0" smtClean="0"/>
              <a:t>provide education programs that integrate core academic and CTE subjects, leading to an industry certification</a:t>
            </a:r>
          </a:p>
          <a:p>
            <a:pPr lvl="1"/>
            <a:r>
              <a:rPr lang="en-US" sz="1400" dirty="0" smtClean="0"/>
              <a:t>provide professional development</a:t>
            </a:r>
          </a:p>
          <a:p>
            <a:pPr lvl="1"/>
            <a:r>
              <a:rPr lang="en-US" sz="1400" dirty="0" smtClean="0"/>
              <a:t>use performance assessments to measure students' technical skills and progress toward attaining an industry certification </a:t>
            </a:r>
          </a:p>
          <a:p>
            <a:pPr lvl="1"/>
            <a:r>
              <a:rPr lang="en-US" sz="1400" dirty="0" smtClean="0"/>
              <a:t>efficiently share district, institution, and workplace resources.</a:t>
            </a:r>
          </a:p>
          <a:p>
            <a:r>
              <a:rPr lang="en-US" sz="1800" dirty="0" smtClean="0"/>
              <a:t>Two or more school districts collaborate and submit a plan to MDE for approval. </a:t>
            </a:r>
          </a:p>
          <a:p>
            <a:r>
              <a:rPr lang="en-US" sz="1800" dirty="0" smtClean="0"/>
              <a:t>Districts report to the legislature biennially on results</a:t>
            </a:r>
          </a:p>
          <a:p>
            <a:r>
              <a:rPr lang="en-US" sz="1800" dirty="0" smtClean="0"/>
              <a:t>MDE must convene an advisory panel and ensure an equitable geographical distribution</a:t>
            </a:r>
            <a:endParaRPr lang="en-US" sz="18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63</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2451427946"/>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Innovation Research Zones Pilot Program</a:t>
            </a:r>
            <a:endParaRPr lang="en-US" dirty="0"/>
          </a:p>
        </p:txBody>
      </p:sp>
      <p:sp>
        <p:nvSpPr>
          <p:cNvPr id="8" name="Content Placeholder 7"/>
          <p:cNvSpPr>
            <a:spLocks noGrp="1"/>
          </p:cNvSpPr>
          <p:nvPr>
            <p:ph idx="1"/>
          </p:nvPr>
        </p:nvSpPr>
        <p:spPr>
          <a:xfrm>
            <a:off x="838200" y="1442434"/>
            <a:ext cx="10515600" cy="4734529"/>
          </a:xfrm>
        </p:spPr>
        <p:txBody>
          <a:bodyPr>
            <a:normAutofit fontScale="77500" lnSpcReduction="20000"/>
          </a:bodyPr>
          <a:lstStyle/>
          <a:p>
            <a:r>
              <a:rPr lang="en-US" sz="3300" dirty="0" smtClean="0"/>
              <a:t>One </a:t>
            </a:r>
            <a:r>
              <a:rPr lang="en-US" sz="3300" dirty="0"/>
              <a:t>or more schools may join to form an innovation zone partnership. This partnership can include postsecondary institutions, other units of local government, nonprofit, and for-profit organizations.</a:t>
            </a:r>
          </a:p>
          <a:p>
            <a:pPr lvl="1"/>
            <a:r>
              <a:rPr lang="en-US" sz="2900" dirty="0" smtClean="0"/>
              <a:t>Example </a:t>
            </a:r>
            <a:r>
              <a:rPr lang="en-US" sz="2900" dirty="0"/>
              <a:t>research </a:t>
            </a:r>
            <a:r>
              <a:rPr lang="en-US" sz="2900" dirty="0" smtClean="0"/>
              <a:t>models include personalized learning, collaborative leadership, and real-world models</a:t>
            </a:r>
          </a:p>
          <a:p>
            <a:r>
              <a:rPr lang="en-US" sz="3300" dirty="0" smtClean="0"/>
              <a:t>Innovation plan must be submitted to MDE</a:t>
            </a:r>
          </a:p>
          <a:p>
            <a:r>
              <a:rPr lang="en-US" sz="3300" dirty="0" smtClean="0"/>
              <a:t>Innovation zones can get exemptions from certain state law</a:t>
            </a:r>
          </a:p>
          <a:p>
            <a:r>
              <a:rPr lang="en-US" sz="3200" dirty="0" smtClean="0"/>
              <a:t>MDE </a:t>
            </a:r>
            <a:r>
              <a:rPr lang="en-US" sz="3200" dirty="0"/>
              <a:t>must convene an Innovation Research Zone Advisory Panel to review plans. </a:t>
            </a:r>
            <a:endParaRPr lang="en-US" sz="3200" dirty="0" smtClean="0"/>
          </a:p>
          <a:p>
            <a:r>
              <a:rPr lang="en-US" sz="2800" dirty="0"/>
              <a:t>Limited to three innovation zone plans in the seven-county metro and three in greater Minnesota</a:t>
            </a:r>
          </a:p>
          <a:p>
            <a:endParaRPr lang="en-US" sz="3200" dirty="0"/>
          </a:p>
          <a:p>
            <a:endParaRPr lang="en-US" sz="3300" dirty="0" smtClean="0"/>
          </a:p>
          <a:p>
            <a:endParaRPr lang="en-US" sz="3300" dirty="0"/>
          </a:p>
          <a:p>
            <a:pPr marL="0" indent="0">
              <a:buNone/>
            </a:pPr>
            <a:endParaRPr lang="en-US" dirty="0"/>
          </a:p>
        </p:txBody>
      </p:sp>
      <p:sp>
        <p:nvSpPr>
          <p:cNvPr id="5" name="Date Placeholder 4"/>
          <p:cNvSpPr>
            <a:spLocks noGrp="1"/>
          </p:cNvSpPr>
          <p:nvPr>
            <p:ph type="dt" sz="half" idx="10"/>
          </p:nvPr>
        </p:nvSpPr>
        <p:spPr/>
        <p:txBody>
          <a:bodyPr/>
          <a:lstStyle/>
          <a:p>
            <a:fld id="{7C198DD1-C477-482D-A126-3FBDD1778E48}"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64</a:t>
            </a:fld>
            <a:endParaRPr lang="en-US" dirty="0"/>
          </a:p>
        </p:txBody>
      </p:sp>
      <p:sp>
        <p:nvSpPr>
          <p:cNvPr id="7" name="Footer Placeholder 6"/>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3992329219"/>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Data Disaggregation	</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Rollout Sites</a:t>
            </a:r>
          </a:p>
          <a:p>
            <a:r>
              <a:rPr lang="en-US" dirty="0" smtClean="0"/>
              <a:t>One year delay for rollout sites to allow </a:t>
            </a:r>
            <a:r>
              <a:rPr lang="en-US" dirty="0"/>
              <a:t>for stakeholder engagement and a </a:t>
            </a:r>
            <a:r>
              <a:rPr lang="en-US" dirty="0" smtClean="0"/>
              <a:t>working group </a:t>
            </a:r>
            <a:r>
              <a:rPr lang="en-US" smtClean="0"/>
              <a:t>to make </a:t>
            </a:r>
            <a:r>
              <a:rPr lang="en-US" dirty="0"/>
              <a:t>recommendations for state wide implementation.  </a:t>
            </a:r>
            <a:endParaRPr lang="en-US" dirty="0" smtClean="0"/>
          </a:p>
          <a:p>
            <a:r>
              <a:rPr lang="en-US" dirty="0" smtClean="0"/>
              <a:t>Up to six sites that should represent urban, suburban, rural and charter schools.</a:t>
            </a:r>
            <a:r>
              <a:rPr lang="en-US" dirty="0"/>
              <a:t> </a:t>
            </a:r>
            <a:endParaRPr lang="en-US" dirty="0" smtClean="0"/>
          </a:p>
          <a:p>
            <a:r>
              <a:rPr lang="en-US" dirty="0" smtClean="0"/>
              <a:t>The </a:t>
            </a:r>
            <a:r>
              <a:rPr lang="en-US" dirty="0"/>
              <a:t>stakeholders will be able to discuss adding or removing ethnicities, and determine how frequently edits should happen into the future. </a:t>
            </a:r>
            <a:endParaRPr lang="en-US" dirty="0" smtClean="0"/>
          </a:p>
          <a:p>
            <a:pPr marL="0" indent="0">
              <a:buNone/>
            </a:pPr>
            <a:r>
              <a:rPr lang="en-US" dirty="0" smtClean="0"/>
              <a:t>Statewide Implementation: two year delay</a:t>
            </a:r>
          </a:p>
          <a:p>
            <a:pPr marL="0" indent="0">
              <a:buNone/>
            </a:pPr>
            <a:r>
              <a:rPr lang="en-US" dirty="0" smtClean="0"/>
              <a:t>Data disaggregation limited to 23 ethnicities. </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65</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3146038471"/>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Post-Secondary Options</a:t>
            </a:r>
            <a:endParaRPr lang="en-US" dirty="0"/>
          </a:p>
        </p:txBody>
      </p:sp>
      <p:sp>
        <p:nvSpPr>
          <p:cNvPr id="3" name="Content Placeholder 2"/>
          <p:cNvSpPr>
            <a:spLocks noGrp="1"/>
          </p:cNvSpPr>
          <p:nvPr>
            <p:ph idx="1"/>
          </p:nvPr>
        </p:nvSpPr>
        <p:spPr>
          <a:xfrm>
            <a:off x="838200" y="1395663"/>
            <a:ext cx="10515600" cy="5325812"/>
          </a:xfrm>
        </p:spPr>
        <p:txBody>
          <a:bodyPr>
            <a:normAutofit fontScale="92500" lnSpcReduction="20000"/>
          </a:bodyPr>
          <a:lstStyle/>
          <a:p>
            <a:r>
              <a:rPr lang="en-US" sz="2600" dirty="0" smtClean="0"/>
              <a:t>Creates a clear definition for concurrent enrollment:</a:t>
            </a:r>
          </a:p>
          <a:p>
            <a:pPr lvl="1"/>
            <a:r>
              <a:rPr lang="en-US" sz="2200" dirty="0" smtClean="0"/>
              <a:t>A nonsectarian course in which an eligible pupil enrolls to earn both secondary and postsecondary credit, are taught by a secondary teacher or postsecondary faculty member, and are offered at a high school for which the district is eligible to receive concurrent enrollment aid. </a:t>
            </a:r>
          </a:p>
          <a:p>
            <a:r>
              <a:rPr lang="en-US" sz="2600" dirty="0" smtClean="0"/>
              <a:t>Districts and postsecondary institutions are encouraged to develop and offer “introduction to teaching” concurrent enrollment courses.</a:t>
            </a:r>
          </a:p>
          <a:p>
            <a:pPr lvl="1"/>
            <a:r>
              <a:rPr lang="en-US" sz="2200" dirty="0" smtClean="0"/>
              <a:t>Intended to encourage students, especially students of color and American Indian students, to consider teaching. </a:t>
            </a:r>
          </a:p>
          <a:p>
            <a:r>
              <a:rPr lang="en-US" sz="2600" dirty="0" smtClean="0"/>
              <a:t>A school must allow students enrolled in a PSEO course to remain at the site during the regular school day and requires school to adopt a policy that provides reasonable access to computers and technology during the school day</a:t>
            </a:r>
          </a:p>
          <a:p>
            <a:r>
              <a:rPr lang="en-US" sz="2600" dirty="0" smtClean="0"/>
              <a:t>School board must adopt a policy regarding weighted GPA for students in dual enrollment courses</a:t>
            </a:r>
          </a:p>
          <a:p>
            <a:pPr lvl="1"/>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66</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2664679732"/>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Charters</a:t>
            </a:r>
            <a:endParaRPr lang="en-US" dirty="0"/>
          </a:p>
        </p:txBody>
      </p:sp>
      <p:sp>
        <p:nvSpPr>
          <p:cNvPr id="3" name="Content Placeholder 2"/>
          <p:cNvSpPr>
            <a:spLocks noGrp="1"/>
          </p:cNvSpPr>
          <p:nvPr>
            <p:ph idx="1"/>
          </p:nvPr>
        </p:nvSpPr>
        <p:spPr/>
        <p:txBody>
          <a:bodyPr/>
          <a:lstStyle/>
          <a:p>
            <a:r>
              <a:rPr lang="en-US" dirty="0" smtClean="0"/>
              <a:t>Requires charters to align their prekindergarten or preschool admission requirements with those of their K-12 programs. </a:t>
            </a:r>
          </a:p>
          <a:p>
            <a:r>
              <a:rPr lang="en-US" dirty="0" smtClean="0"/>
              <a:t>If there is a withdrawal, authorizers are required to provide a letter to the charter to give to families that explains the reasons for withdrawal</a:t>
            </a:r>
          </a:p>
          <a:p>
            <a:r>
              <a:rPr lang="en-US" dirty="0" smtClean="0"/>
              <a:t>Prohibits the placement of charter students in classrooms with teachers on an improvement plan if the student was with a teacher in the prior year who had been disciplined under the evaluation statute</a:t>
            </a:r>
          </a:p>
          <a:p>
            <a:endParaRPr lang="en-US" dirty="0"/>
          </a:p>
        </p:txBody>
      </p:sp>
    </p:spTree>
    <p:extLst>
      <p:ext uri="{BB962C8B-B14F-4D97-AF65-F5344CB8AC3E}">
        <p14:creationId xmlns:p14="http://schemas.microsoft.com/office/powerpoint/2010/main" val="3638100034"/>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Positive Behavioral Interventions and Supports</a:t>
            </a:r>
            <a:endParaRPr lang="en-US" dirty="0"/>
          </a:p>
        </p:txBody>
      </p:sp>
      <p:sp>
        <p:nvSpPr>
          <p:cNvPr id="3" name="Content Placeholder 2"/>
          <p:cNvSpPr>
            <a:spLocks noGrp="1"/>
          </p:cNvSpPr>
          <p:nvPr>
            <p:ph idx="1"/>
          </p:nvPr>
        </p:nvSpPr>
        <p:spPr>
          <a:xfrm>
            <a:off x="838199" y="1535906"/>
            <a:ext cx="10515600" cy="4820444"/>
          </a:xfrm>
        </p:spPr>
        <p:txBody>
          <a:bodyPr/>
          <a:lstStyle/>
          <a:p>
            <a:r>
              <a:rPr lang="en-US" sz="2800" dirty="0" smtClean="0"/>
              <a:t>Defines positive behavioral interventions and supports (PBIS)</a:t>
            </a:r>
          </a:p>
          <a:p>
            <a:pPr lvl="1"/>
            <a:r>
              <a:rPr lang="en-US" sz="2400" dirty="0" smtClean="0"/>
              <a:t>Evidence-based framework for preventing problem behavior</a:t>
            </a:r>
          </a:p>
          <a:p>
            <a:pPr lvl="1"/>
            <a:r>
              <a:rPr lang="en-US" sz="2400" dirty="0" smtClean="0"/>
              <a:t>Providing instruction and support for positive behavior and supporting social, emotional, and behavioral needs of students</a:t>
            </a:r>
          </a:p>
          <a:p>
            <a:pPr lvl="1"/>
            <a:r>
              <a:rPr lang="en-US" sz="2400" dirty="0" smtClean="0"/>
              <a:t>Key components:</a:t>
            </a:r>
          </a:p>
          <a:p>
            <a:pPr lvl="2"/>
            <a:r>
              <a:rPr lang="en-US" sz="1800" dirty="0" smtClean="0"/>
              <a:t>Establishing positively stated and representative behavioral expectations</a:t>
            </a:r>
          </a:p>
          <a:p>
            <a:pPr lvl="2"/>
            <a:r>
              <a:rPr lang="en-US" sz="1800" dirty="0" smtClean="0"/>
              <a:t>Implementing a system that reinforces positive behavior and specialized supports for negative behavior</a:t>
            </a:r>
          </a:p>
          <a:p>
            <a:pPr lvl="2"/>
            <a:r>
              <a:rPr lang="en-US" sz="1800" dirty="0" smtClean="0"/>
              <a:t>Data driven decision making</a:t>
            </a:r>
          </a:p>
          <a:p>
            <a:pPr lvl="2"/>
            <a:r>
              <a:rPr lang="en-US" sz="1800" dirty="0" smtClean="0"/>
              <a:t>Team based approach</a:t>
            </a:r>
          </a:p>
          <a:p>
            <a:pPr lvl="2"/>
            <a:endParaRPr lang="en-US" dirty="0" smtClean="0"/>
          </a:p>
          <a:p>
            <a:pPr lvl="2"/>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68</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662104463"/>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Special Education</a:t>
            </a:r>
            <a:endParaRPr lang="en-US" dirty="0"/>
          </a:p>
        </p:txBody>
      </p:sp>
      <p:sp>
        <p:nvSpPr>
          <p:cNvPr id="3" name="Content Placeholder 2"/>
          <p:cNvSpPr>
            <a:spLocks noGrp="1"/>
          </p:cNvSpPr>
          <p:nvPr>
            <p:ph idx="1"/>
          </p:nvPr>
        </p:nvSpPr>
        <p:spPr/>
        <p:txBody>
          <a:bodyPr/>
          <a:lstStyle/>
          <a:p>
            <a:pPr marL="0" indent="0" algn="ctr">
              <a:buNone/>
            </a:pPr>
            <a:r>
              <a:rPr lang="en-US" dirty="0" smtClean="0"/>
              <a:t>Third Party Reimbursement</a:t>
            </a:r>
          </a:p>
          <a:p>
            <a:pPr lvl="1"/>
            <a:r>
              <a:rPr lang="en-US" dirty="0" smtClean="0"/>
              <a:t>Districts must provide notice to a parent of a child enrolled in medical assistance or </a:t>
            </a:r>
            <a:r>
              <a:rPr lang="en-US" dirty="0" err="1" smtClean="0"/>
              <a:t>MinnesotaCare</a:t>
            </a:r>
            <a:r>
              <a:rPr lang="en-US" dirty="0" smtClean="0"/>
              <a:t> of its intent to seek reimbursement from the public</a:t>
            </a:r>
            <a:r>
              <a:rPr lang="en-US" b="1" dirty="0" smtClean="0"/>
              <a:t> </a:t>
            </a:r>
            <a:r>
              <a:rPr lang="en-US" dirty="0"/>
              <a:t>health coverage plan for evaluations required as part of the </a:t>
            </a:r>
            <a:r>
              <a:rPr lang="en-US" dirty="0" smtClean="0"/>
              <a:t>IEP </a:t>
            </a:r>
            <a:r>
              <a:rPr lang="en-US" dirty="0"/>
              <a:t>or family service </a:t>
            </a:r>
            <a:r>
              <a:rPr lang="en-US" dirty="0" smtClean="0"/>
              <a:t>plan (FSP) process</a:t>
            </a:r>
            <a:r>
              <a:rPr lang="en-US" dirty="0"/>
              <a:t>, and for health-related services provided by the district in accordance with the IEP or FSP. </a:t>
            </a:r>
            <a:endParaRPr lang="en-US" dirty="0" smtClean="0"/>
          </a:p>
          <a:p>
            <a:pPr lvl="1"/>
            <a:r>
              <a:rPr lang="en-US" dirty="0" smtClean="0"/>
              <a:t>A </a:t>
            </a:r>
            <a:r>
              <a:rPr lang="en-US" dirty="0"/>
              <a:t>district may enroll as a provider in the medical assistance program and receive medical assistance payments for covered evaluations and special education services provided to persons eligible for medical assistance.</a:t>
            </a: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69</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191822189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General and Special Ed Funding</a:t>
            </a:r>
            <a:br>
              <a:rPr lang="en-US" dirty="0"/>
            </a:br>
            <a:r>
              <a:rPr lang="en-US" dirty="0" smtClean="0"/>
              <a:t>FORMULA ALLOWANCE INCREASES</a:t>
            </a:r>
            <a:endParaRPr lang="en-US" dirty="0"/>
          </a:p>
        </p:txBody>
      </p:sp>
      <p:sp>
        <p:nvSpPr>
          <p:cNvPr id="3" name="Content Placeholder 2"/>
          <p:cNvSpPr>
            <a:spLocks noGrp="1"/>
          </p:cNvSpPr>
          <p:nvPr>
            <p:ph idx="1"/>
          </p:nvPr>
        </p:nvSpPr>
        <p:spPr>
          <a:xfrm>
            <a:off x="838200" y="2019300"/>
            <a:ext cx="10847294" cy="4337049"/>
          </a:xfrm>
        </p:spPr>
        <p:txBody>
          <a:bodyPr>
            <a:normAutofit/>
          </a:bodyPr>
          <a:lstStyle/>
          <a:p>
            <a:pPr lvl="1"/>
            <a:r>
              <a:rPr lang="en-US" sz="3200" dirty="0" smtClean="0">
                <a:solidFill>
                  <a:schemeClr val="accent1"/>
                </a:solidFill>
              </a:rPr>
              <a:t>2</a:t>
            </a:r>
            <a:r>
              <a:rPr lang="en-US" sz="3200" dirty="0">
                <a:solidFill>
                  <a:schemeClr val="accent1"/>
                </a:solidFill>
              </a:rPr>
              <a:t>% and 2%    ($121 &amp; $124)  </a:t>
            </a:r>
            <a:endParaRPr lang="en-US" sz="3200" dirty="0" smtClean="0">
              <a:solidFill>
                <a:schemeClr val="accent1"/>
              </a:solidFill>
            </a:endParaRPr>
          </a:p>
          <a:p>
            <a:pPr lvl="1"/>
            <a:r>
              <a:rPr lang="en-US" sz="3200" dirty="0" smtClean="0">
                <a:solidFill>
                  <a:schemeClr val="accent1"/>
                </a:solidFill>
              </a:rPr>
              <a:t>from </a:t>
            </a:r>
            <a:r>
              <a:rPr lang="en-US" sz="3200" dirty="0">
                <a:solidFill>
                  <a:schemeClr val="accent1"/>
                </a:solidFill>
              </a:rPr>
              <a:t>$6,067 to $6,188 &amp; $6,312 </a:t>
            </a:r>
            <a:endParaRPr lang="en-US" sz="3200" dirty="0" smtClean="0">
              <a:solidFill>
                <a:schemeClr val="accent1"/>
              </a:solidFill>
            </a:endParaRPr>
          </a:p>
          <a:p>
            <a:pPr lvl="1"/>
            <a:r>
              <a:rPr lang="en-US" sz="3200" dirty="0" smtClean="0">
                <a:solidFill>
                  <a:schemeClr val="accent1"/>
                </a:solidFill>
              </a:rPr>
              <a:t>(Same as Governor’s recommendation)</a:t>
            </a:r>
            <a:endParaRPr lang="en-US" sz="3200" dirty="0">
              <a:solidFill>
                <a:schemeClr val="accent1"/>
              </a:solidFill>
            </a:endParaRPr>
          </a:p>
          <a:p>
            <a:pPr lvl="1"/>
            <a:endParaRPr lang="en-US" sz="3200" dirty="0" smtClean="0">
              <a:solidFill>
                <a:schemeClr val="accent1"/>
              </a:solidFill>
            </a:endParaRP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7</a:t>
            </a:fld>
            <a:endParaRPr lang="en-US" dirty="0"/>
          </a:p>
        </p:txBody>
      </p:sp>
    </p:spTree>
    <p:extLst>
      <p:ext uri="{BB962C8B-B14F-4D97-AF65-F5344CB8AC3E}">
        <p14:creationId xmlns:p14="http://schemas.microsoft.com/office/powerpoint/2010/main" val="812820279"/>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Special Education</a:t>
            </a:r>
            <a:endParaRPr lang="en-US" dirty="0"/>
          </a:p>
        </p:txBody>
      </p:sp>
      <p:sp>
        <p:nvSpPr>
          <p:cNvPr id="3" name="Content Placeholder 2"/>
          <p:cNvSpPr>
            <a:spLocks noGrp="1"/>
          </p:cNvSpPr>
          <p:nvPr>
            <p:ph idx="1"/>
          </p:nvPr>
        </p:nvSpPr>
        <p:spPr/>
        <p:txBody>
          <a:bodyPr/>
          <a:lstStyle/>
          <a:p>
            <a:r>
              <a:rPr lang="en-US" dirty="0" smtClean="0"/>
              <a:t>Repeal of the Special Education Online IEP system</a:t>
            </a:r>
          </a:p>
          <a:p>
            <a:r>
              <a:rPr lang="en-US" dirty="0" smtClean="0"/>
              <a:t>Southwest Minnesota State University special education teacher program</a:t>
            </a:r>
          </a:p>
          <a:p>
            <a:pPr lvl="1"/>
            <a:r>
              <a:rPr lang="en-US" dirty="0" smtClean="0"/>
              <a:t>Expands participants to include those teaching special education under a variance or as a community expert.</a:t>
            </a:r>
          </a:p>
          <a:p>
            <a:r>
              <a:rPr lang="en-US" dirty="0" smtClean="0"/>
              <a:t>Special education assistive technology study</a:t>
            </a:r>
          </a:p>
          <a:p>
            <a:pPr lvl="1"/>
            <a:r>
              <a:rPr lang="en-US" dirty="0" smtClean="0"/>
              <a:t>Commissioner must examine use of assistive technology in districts and report to legislature.</a:t>
            </a:r>
          </a:p>
          <a:p>
            <a:pPr lvl="1"/>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70</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2126032337"/>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Early Learning Scholarships</a:t>
            </a:r>
            <a:endParaRPr lang="en-US" dirty="0"/>
          </a:p>
        </p:txBody>
      </p:sp>
      <p:sp>
        <p:nvSpPr>
          <p:cNvPr id="3" name="Content Placeholder 2"/>
          <p:cNvSpPr>
            <a:spLocks noGrp="1"/>
          </p:cNvSpPr>
          <p:nvPr>
            <p:ph idx="1"/>
          </p:nvPr>
        </p:nvSpPr>
        <p:spPr/>
        <p:txBody>
          <a:bodyPr/>
          <a:lstStyle/>
          <a:p>
            <a:r>
              <a:rPr lang="en-US" dirty="0" smtClean="0"/>
              <a:t>Freezes Pathway II funding at 2017 levels</a:t>
            </a:r>
          </a:p>
          <a:p>
            <a:r>
              <a:rPr lang="en-US" dirty="0" smtClean="0"/>
              <a:t>Quality Requirement pushed back to 2020</a:t>
            </a:r>
          </a:p>
          <a:p>
            <a:r>
              <a:rPr lang="en-US" dirty="0" smtClean="0"/>
              <a:t>Establishes priority for children who:</a:t>
            </a:r>
          </a:p>
          <a:p>
            <a:pPr lvl="1"/>
            <a:r>
              <a:rPr lang="en-US" dirty="0" smtClean="0"/>
              <a:t>Have a parent under 21 who is pursuing a high school diploma or equivalent</a:t>
            </a:r>
          </a:p>
          <a:p>
            <a:pPr lvl="1"/>
            <a:r>
              <a:rPr lang="en-US" dirty="0" smtClean="0"/>
              <a:t>Are in foster care or in need of protective services</a:t>
            </a:r>
          </a:p>
          <a:p>
            <a:pPr lvl="1"/>
            <a:r>
              <a:rPr lang="en-US" dirty="0" smtClean="0"/>
              <a:t>Have experienced homelessness </a:t>
            </a:r>
          </a:p>
          <a:p>
            <a:pPr lvl="1"/>
            <a:endParaRPr lang="en-US" dirty="0" smtClean="0"/>
          </a:p>
          <a:p>
            <a:pPr lvl="1"/>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71</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2339116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Perpich</a:t>
            </a:r>
            <a:r>
              <a:rPr lang="en-US" dirty="0" smtClean="0"/>
              <a:t> Center for Arts Education </a:t>
            </a:r>
            <a:endParaRPr lang="en-US" dirty="0"/>
          </a:p>
        </p:txBody>
      </p:sp>
      <p:sp>
        <p:nvSpPr>
          <p:cNvPr id="3" name="Content Placeholder 2"/>
          <p:cNvSpPr>
            <a:spLocks noGrp="1"/>
          </p:cNvSpPr>
          <p:nvPr>
            <p:ph idx="1"/>
          </p:nvPr>
        </p:nvSpPr>
        <p:spPr>
          <a:xfrm>
            <a:off x="838200" y="1491916"/>
            <a:ext cx="10515600" cy="4685047"/>
          </a:xfrm>
        </p:spPr>
        <p:txBody>
          <a:bodyPr>
            <a:normAutofit lnSpcReduction="10000"/>
          </a:bodyPr>
          <a:lstStyle/>
          <a:p>
            <a:r>
              <a:rPr lang="en-US" dirty="0" smtClean="0"/>
              <a:t>Commissioner or designee becomes an ex-officio, nonvoting member of the </a:t>
            </a:r>
            <a:r>
              <a:rPr lang="en-US" dirty="0" err="1" smtClean="0"/>
              <a:t>Perpich</a:t>
            </a:r>
            <a:r>
              <a:rPr lang="en-US" dirty="0" smtClean="0"/>
              <a:t> board</a:t>
            </a:r>
          </a:p>
          <a:p>
            <a:r>
              <a:rPr lang="en-US" dirty="0" smtClean="0"/>
              <a:t>Licensure</a:t>
            </a:r>
          </a:p>
          <a:p>
            <a:pPr lvl="1"/>
            <a:r>
              <a:rPr lang="en-US" dirty="0" smtClean="0"/>
              <a:t>Director of </a:t>
            </a:r>
            <a:r>
              <a:rPr lang="en-US" dirty="0" err="1" smtClean="0"/>
              <a:t>Perpich</a:t>
            </a:r>
            <a:r>
              <a:rPr lang="en-US" dirty="0" smtClean="0"/>
              <a:t> must hold a Minnesota superintendent license</a:t>
            </a:r>
          </a:p>
          <a:p>
            <a:pPr lvl="1"/>
            <a:r>
              <a:rPr lang="en-US" dirty="0" smtClean="0"/>
              <a:t>All </a:t>
            </a:r>
            <a:r>
              <a:rPr lang="en-US" dirty="0" err="1" smtClean="0"/>
              <a:t>Perpich</a:t>
            </a:r>
            <a:r>
              <a:rPr lang="en-US" dirty="0" smtClean="0"/>
              <a:t> teachers must hold Minnesota teaching licenses</a:t>
            </a:r>
          </a:p>
          <a:p>
            <a:r>
              <a:rPr lang="en-US" dirty="0" smtClean="0"/>
              <a:t>Director must report annually to legislature on:</a:t>
            </a:r>
          </a:p>
          <a:p>
            <a:pPr lvl="1"/>
            <a:r>
              <a:rPr lang="en-US" dirty="0" smtClean="0"/>
              <a:t>Outreach activities</a:t>
            </a:r>
          </a:p>
          <a:p>
            <a:pPr lvl="1"/>
            <a:r>
              <a:rPr lang="en-US" dirty="0" smtClean="0"/>
              <a:t>Enrollment trends</a:t>
            </a:r>
          </a:p>
          <a:p>
            <a:pPr lvl="1"/>
            <a:r>
              <a:rPr lang="en-US" dirty="0" smtClean="0"/>
              <a:t>Academic achievement</a:t>
            </a:r>
          </a:p>
          <a:p>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72</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1391754925"/>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Other Items</a:t>
            </a:r>
            <a:endParaRPr lang="en-US" dirty="0"/>
          </a:p>
        </p:txBody>
      </p:sp>
      <p:sp>
        <p:nvSpPr>
          <p:cNvPr id="3" name="Content Placeholder 2"/>
          <p:cNvSpPr>
            <a:spLocks noGrp="1"/>
          </p:cNvSpPr>
          <p:nvPr>
            <p:ph idx="1"/>
          </p:nvPr>
        </p:nvSpPr>
        <p:spPr>
          <a:xfrm>
            <a:off x="838200" y="1488740"/>
            <a:ext cx="10515600" cy="4815807"/>
          </a:xfrm>
        </p:spPr>
        <p:txBody>
          <a:bodyPr>
            <a:normAutofit fontScale="92500" lnSpcReduction="20000"/>
          </a:bodyPr>
          <a:lstStyle/>
          <a:p>
            <a:r>
              <a:rPr lang="en-US" dirty="0" smtClean="0"/>
              <a:t>Maintains </a:t>
            </a:r>
            <a:r>
              <a:rPr lang="en-US" dirty="0"/>
              <a:t>students awaiting foster care placement as eligible for transportation funding after the federal definition of homeless student removed students awaiting foster care placement</a:t>
            </a:r>
            <a:r>
              <a:rPr lang="en-US" dirty="0" smtClean="0"/>
              <a:t>.</a:t>
            </a:r>
          </a:p>
          <a:p>
            <a:r>
              <a:rPr lang="en-US" dirty="0" smtClean="0"/>
              <a:t>Adds to open enrollment a priority for students who do not reside in a school district if they reside in a municipality where:</a:t>
            </a:r>
          </a:p>
          <a:p>
            <a:pPr lvl="1"/>
            <a:r>
              <a:rPr lang="en-US" dirty="0" smtClean="0"/>
              <a:t>The nonresident district operates a building</a:t>
            </a:r>
          </a:p>
          <a:p>
            <a:pPr lvl="1"/>
            <a:r>
              <a:rPr lang="en-US" dirty="0" smtClean="0"/>
              <a:t>The municipality is at least partially within the boundaries of at least five districts</a:t>
            </a:r>
          </a:p>
          <a:p>
            <a:pPr lvl="1"/>
            <a:r>
              <a:rPr lang="en-US" dirty="0" smtClean="0"/>
              <a:t>The nonresident districts at least one building in the municipality</a:t>
            </a:r>
          </a:p>
          <a:p>
            <a:pPr lvl="1"/>
            <a:r>
              <a:rPr lang="en-US" dirty="0" smtClean="0"/>
              <a:t>No other districts operate a school building in the municipality</a:t>
            </a:r>
          </a:p>
          <a:p>
            <a:r>
              <a:rPr lang="en-US" dirty="0"/>
              <a:t>Educational Stability for Students in Foster </a:t>
            </a:r>
            <a:r>
              <a:rPr lang="en-US" dirty="0" smtClean="0"/>
              <a:t>Care</a:t>
            </a:r>
          </a:p>
          <a:p>
            <a:pPr lvl="1"/>
            <a:r>
              <a:rPr lang="en-US" dirty="0" smtClean="0"/>
              <a:t>Pilot </a:t>
            </a:r>
            <a:r>
              <a:rPr lang="en-US" dirty="0"/>
              <a:t>project to incentivize districts and counties to partner to help keep foster care students enrolled in school of origin. </a:t>
            </a:r>
          </a:p>
          <a:p>
            <a:endParaRPr lang="en-US" dirty="0" smtClean="0"/>
          </a:p>
          <a:p>
            <a:pPr lvl="1"/>
            <a:endParaRPr lang="en-US" dirty="0" smtClean="0"/>
          </a:p>
          <a:p>
            <a:endParaRPr lang="en-US" dirty="0"/>
          </a:p>
        </p:txBody>
      </p:sp>
    </p:spTree>
    <p:extLst>
      <p:ext uri="{BB962C8B-B14F-4D97-AF65-F5344CB8AC3E}">
        <p14:creationId xmlns:p14="http://schemas.microsoft.com/office/powerpoint/2010/main" val="121940715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Other Items 	</a:t>
            </a:r>
            <a:endParaRPr lang="en-US" dirty="0"/>
          </a:p>
        </p:txBody>
      </p:sp>
      <p:sp>
        <p:nvSpPr>
          <p:cNvPr id="3" name="Content Placeholder 2"/>
          <p:cNvSpPr>
            <a:spLocks noGrp="1"/>
          </p:cNvSpPr>
          <p:nvPr>
            <p:ph idx="1"/>
          </p:nvPr>
        </p:nvSpPr>
        <p:spPr>
          <a:xfrm>
            <a:off x="838200" y="1535723"/>
            <a:ext cx="10515600" cy="5322277"/>
          </a:xfrm>
        </p:spPr>
        <p:txBody>
          <a:bodyPr>
            <a:normAutofit/>
          </a:bodyPr>
          <a:lstStyle/>
          <a:p>
            <a:r>
              <a:rPr lang="en-US" dirty="0" smtClean="0"/>
              <a:t>Repeals an outdated definition of American Indian child</a:t>
            </a:r>
          </a:p>
          <a:p>
            <a:r>
              <a:rPr lang="en-US" dirty="0" smtClean="0"/>
              <a:t>Adds instruction in citizenship and economics to list of subjects for compulsory instruction</a:t>
            </a:r>
          </a:p>
          <a:p>
            <a:r>
              <a:rPr lang="en-US" dirty="0" smtClean="0"/>
              <a:t>Corrects PE standards name</a:t>
            </a:r>
          </a:p>
          <a:p>
            <a:r>
              <a:rPr lang="en-US" dirty="0" smtClean="0"/>
              <a:t>Erin’s law </a:t>
            </a:r>
          </a:p>
          <a:p>
            <a:pPr lvl="1"/>
            <a:r>
              <a:rPr lang="en-US" dirty="0" smtClean="0"/>
              <a:t>Allows districts to include child sexual abuse prevention instruction in a health curriculum and train staff</a:t>
            </a:r>
          </a:p>
          <a:p>
            <a:pPr lvl="1"/>
            <a:r>
              <a:rPr lang="en-US" dirty="0" smtClean="0"/>
              <a:t>Districts can accept funds from other sources for child sexual abuse prevention programs</a:t>
            </a:r>
          </a:p>
          <a:p>
            <a:r>
              <a:rPr lang="en-US" dirty="0" smtClean="0"/>
              <a:t>Clarifies that MDE may provide advice and instruction to district and charter libraries. </a:t>
            </a:r>
          </a:p>
        </p:txBody>
      </p:sp>
    </p:spTree>
    <p:extLst>
      <p:ext uri="{BB962C8B-B14F-4D97-AF65-F5344CB8AC3E}">
        <p14:creationId xmlns:p14="http://schemas.microsoft.com/office/powerpoint/2010/main" val="332565696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Grants</a:t>
            </a:r>
            <a:endParaRPr lang="en-US" dirty="0"/>
          </a:p>
        </p:txBody>
      </p:sp>
      <p:sp>
        <p:nvSpPr>
          <p:cNvPr id="3" name="Content Placeholder 2"/>
          <p:cNvSpPr>
            <a:spLocks noGrp="1"/>
          </p:cNvSpPr>
          <p:nvPr>
            <p:ph idx="1"/>
          </p:nvPr>
        </p:nvSpPr>
        <p:spPr/>
        <p:txBody>
          <a:bodyPr>
            <a:normAutofit/>
          </a:bodyPr>
          <a:lstStyle/>
          <a:p>
            <a:r>
              <a:rPr lang="en-US" b="1" dirty="0" smtClean="0"/>
              <a:t>AP/IB Grants</a:t>
            </a:r>
            <a:r>
              <a:rPr lang="en-US" dirty="0" smtClean="0"/>
              <a:t>: </a:t>
            </a:r>
          </a:p>
          <a:p>
            <a:pPr lvl="1"/>
            <a:r>
              <a:rPr lang="en-US" dirty="0" smtClean="0"/>
              <a:t>allows MDE to award AP/IB grants to districts that increase AP/IB STEM offerings to low-income and disadvantaged students.	</a:t>
            </a:r>
          </a:p>
          <a:p>
            <a:r>
              <a:rPr lang="en-US" b="1" dirty="0" smtClean="0"/>
              <a:t>Recovery School Grants:</a:t>
            </a:r>
          </a:p>
          <a:p>
            <a:pPr lvl="1"/>
            <a:r>
              <a:rPr lang="en-US" dirty="0" smtClean="0"/>
              <a:t>Funding under existing recovery school grants now allowed for approved unreimbursed pupil transportation 	</a:t>
            </a:r>
          </a:p>
          <a:p>
            <a:r>
              <a:rPr lang="en-US" b="1" dirty="0" smtClean="0"/>
              <a:t>Education Stability for Students in Foster Care Grants:</a:t>
            </a:r>
          </a:p>
          <a:p>
            <a:pPr lvl="1"/>
            <a:r>
              <a:rPr lang="en-US" dirty="0"/>
              <a:t>Pilot project to incentivize districts and counties to partner to help keep foster care students enrolled in school of origin. </a:t>
            </a:r>
          </a:p>
        </p:txBody>
      </p:sp>
    </p:spTree>
    <p:extLst>
      <p:ext uri="{BB962C8B-B14F-4D97-AF65-F5344CB8AC3E}">
        <p14:creationId xmlns:p14="http://schemas.microsoft.com/office/powerpoint/2010/main" val="93576336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100" dirty="0" smtClean="0"/>
              <a:t>Grants</a:t>
            </a: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76</a:t>
            </a:fld>
            <a:endParaRPr lang="en-US" dirty="0"/>
          </a:p>
        </p:txBody>
      </p:sp>
      <p:sp>
        <p:nvSpPr>
          <p:cNvPr id="3" name="Content Placeholder 2"/>
          <p:cNvSpPr>
            <a:spLocks noGrp="1"/>
          </p:cNvSpPr>
          <p:nvPr>
            <p:ph idx="1"/>
          </p:nvPr>
        </p:nvSpPr>
        <p:spPr>
          <a:xfrm>
            <a:off x="349624" y="1492624"/>
            <a:ext cx="11510682" cy="5051051"/>
          </a:xfrm>
        </p:spPr>
        <p:txBody>
          <a:bodyPr>
            <a:normAutofit fontScale="85000" lnSpcReduction="20000"/>
          </a:bodyPr>
          <a:lstStyle/>
          <a:p>
            <a:r>
              <a:rPr lang="en-US" sz="2800" b="1" dirty="0" smtClean="0"/>
              <a:t>Mental Health Grants: </a:t>
            </a:r>
          </a:p>
          <a:p>
            <a:pPr lvl="1"/>
            <a:r>
              <a:rPr lang="en-US" sz="2400" dirty="0" smtClean="0"/>
              <a:t>Appropriates </a:t>
            </a:r>
            <a:r>
              <a:rPr lang="en-US" sz="2400" dirty="0"/>
              <a:t>$2,450,000 for fiscal year 2018 and fiscal year 2019 only for grants to intermediate school districts and the Southwest West Central Service Cooperative for school-based mental health grants. </a:t>
            </a:r>
            <a:r>
              <a:rPr lang="en-US" sz="2400" dirty="0" smtClean="0"/>
              <a:t> Allocations are based on FY 2016 ADM at Federal setting 4 or higher.</a:t>
            </a:r>
          </a:p>
          <a:p>
            <a:r>
              <a:rPr lang="en-US" sz="2800" b="1" dirty="0"/>
              <a:t>Rural CTE Consortium:</a:t>
            </a:r>
          </a:p>
          <a:p>
            <a:pPr lvl="1"/>
            <a:r>
              <a:rPr lang="en-US" sz="2400" dirty="0"/>
              <a:t>Defines “rural career and technical education (CTE) consortium” as a voluntary collaboration of a service cooperative and other regional public and private partners that work together to provide career and technical education opportunities within the service cooperative’s multicounty service area. </a:t>
            </a:r>
          </a:p>
          <a:p>
            <a:pPr lvl="1"/>
            <a:r>
              <a:rPr lang="en-US" sz="2400" dirty="0"/>
              <a:t>Identifies recipients of two-year grants</a:t>
            </a:r>
            <a:r>
              <a:rPr lang="en-US" sz="2200" dirty="0"/>
              <a:t>:</a:t>
            </a:r>
          </a:p>
          <a:p>
            <a:pPr lvl="2"/>
            <a:r>
              <a:rPr lang="en-US" sz="2400" dirty="0"/>
              <a:t>For FY 18-FY 19,  a consortium including SWWC Service </a:t>
            </a:r>
            <a:r>
              <a:rPr lang="en-US" sz="2400" dirty="0" smtClean="0"/>
              <a:t>Coop, SW MN State University </a:t>
            </a:r>
            <a:r>
              <a:rPr lang="en-US" sz="2400" dirty="0"/>
              <a:t>and other regional public and private partners</a:t>
            </a:r>
          </a:p>
          <a:p>
            <a:pPr lvl="2"/>
            <a:r>
              <a:rPr lang="en-US" sz="2400" dirty="0"/>
              <a:t>For FY 20-21,  a consortium including SC or SE Service Coop, and a consortium including the NW or NE Service </a:t>
            </a:r>
            <a:r>
              <a:rPr lang="en-US" sz="2400" dirty="0" smtClean="0"/>
              <a:t>Coop</a:t>
            </a:r>
            <a:endParaRPr lang="en-US" sz="2400" dirty="0"/>
          </a:p>
          <a:p>
            <a:pPr lvl="2"/>
            <a:endParaRPr lang="en-US" sz="2400" dirty="0"/>
          </a:p>
          <a:p>
            <a:pPr marL="457200" lvl="1" indent="0">
              <a:buNone/>
            </a:pPr>
            <a:endParaRPr lang="en-US" dirty="0"/>
          </a:p>
        </p:txBody>
      </p:sp>
    </p:spTree>
    <p:extLst>
      <p:ext uri="{BB962C8B-B14F-4D97-AF65-F5344CB8AC3E}">
        <p14:creationId xmlns:p14="http://schemas.microsoft.com/office/powerpoint/2010/main" val="1470786599"/>
      </p:ext>
    </p:extLst>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100" dirty="0" smtClean="0"/>
              <a:t>Grants</a:t>
            </a:r>
            <a:endParaRPr lang="en-US" sz="3100"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77</a:t>
            </a:fld>
            <a:endParaRPr lang="en-US" dirty="0"/>
          </a:p>
        </p:txBody>
      </p:sp>
      <p:sp>
        <p:nvSpPr>
          <p:cNvPr id="3" name="Content Placeholder 2"/>
          <p:cNvSpPr>
            <a:spLocks noGrp="1"/>
          </p:cNvSpPr>
          <p:nvPr>
            <p:ph idx="1"/>
          </p:nvPr>
        </p:nvSpPr>
        <p:spPr>
          <a:xfrm>
            <a:off x="349623" y="1492625"/>
            <a:ext cx="11694739" cy="4863726"/>
          </a:xfrm>
        </p:spPr>
        <p:txBody>
          <a:bodyPr>
            <a:normAutofit/>
          </a:bodyPr>
          <a:lstStyle/>
          <a:p>
            <a:r>
              <a:rPr lang="en-US" sz="2600" b="1" dirty="0" smtClean="0"/>
              <a:t>Rural CTE Consortium (continued):</a:t>
            </a:r>
          </a:p>
          <a:p>
            <a:r>
              <a:rPr lang="en-US" sz="2400" dirty="0"/>
              <a:t>Requires a rural CTE consortium to: </a:t>
            </a:r>
          </a:p>
          <a:p>
            <a:pPr marL="457200" lvl="1" indent="0">
              <a:buNone/>
            </a:pPr>
            <a:r>
              <a:rPr lang="en-US" sz="2200" dirty="0"/>
              <a:t>1. </a:t>
            </a:r>
            <a:r>
              <a:rPr lang="en-US" sz="2000" dirty="0"/>
              <a:t>focus on development of courses and programs that encourage collaboration; </a:t>
            </a:r>
          </a:p>
          <a:p>
            <a:pPr marL="457200" lvl="1" indent="0">
              <a:buNone/>
            </a:pPr>
            <a:r>
              <a:rPr lang="en-US" sz="2000" dirty="0"/>
              <a:t>2. develop new CTE programs that focus on the industry sectors that fuel the regional economy; </a:t>
            </a:r>
          </a:p>
          <a:p>
            <a:pPr marL="457200" lvl="1" indent="0">
              <a:buNone/>
            </a:pPr>
            <a:r>
              <a:rPr lang="en-US" sz="2000" dirty="0"/>
              <a:t>3. facilitate the development of highly trained and knowledgeable students equipped with technical and workplace skills; </a:t>
            </a:r>
          </a:p>
          <a:p>
            <a:pPr marL="457200" lvl="1" indent="0">
              <a:buNone/>
            </a:pPr>
            <a:r>
              <a:rPr lang="en-US" sz="2000" dirty="0"/>
              <a:t>4. improve access to CTE programs for students who attend sparsely populated rural school districts; </a:t>
            </a:r>
          </a:p>
          <a:p>
            <a:pPr marL="457200" lvl="1" indent="0">
              <a:buNone/>
            </a:pPr>
            <a:r>
              <a:rPr lang="en-US" sz="2000" dirty="0"/>
              <a:t>5. increase family and student awareness of the availability and benefit of CTE courses; and </a:t>
            </a:r>
          </a:p>
          <a:p>
            <a:pPr marL="457200" lvl="1" indent="0">
              <a:buNone/>
            </a:pPr>
            <a:r>
              <a:rPr lang="en-US" sz="2000" dirty="0"/>
              <a:t>6. provide capital start-up costs</a:t>
            </a:r>
            <a:r>
              <a:rPr lang="en-US" sz="2000" dirty="0" smtClean="0"/>
              <a:t>.</a:t>
            </a:r>
            <a:endParaRPr lang="en-US" sz="2000" dirty="0"/>
          </a:p>
          <a:p>
            <a:pPr lvl="1"/>
            <a:endParaRPr lang="en-US" dirty="0"/>
          </a:p>
          <a:p>
            <a:pPr marL="457200" lvl="1" indent="0">
              <a:buNone/>
            </a:pPr>
            <a:endParaRPr lang="en-US" dirty="0"/>
          </a:p>
        </p:txBody>
      </p:sp>
    </p:spTree>
    <p:extLst>
      <p:ext uri="{BB962C8B-B14F-4D97-AF65-F5344CB8AC3E}">
        <p14:creationId xmlns:p14="http://schemas.microsoft.com/office/powerpoint/2010/main" val="3515210755"/>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Elections Bill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Special Elections or Election to Approve Bond Issuance</a:t>
            </a:r>
          </a:p>
          <a:p>
            <a:pPr lvl="1"/>
            <a:r>
              <a:rPr lang="en-US" dirty="0" smtClean="0"/>
              <a:t>Must be held on second Tuesday in February, April, May, or August or the first Tuesday after the first Monday in November</a:t>
            </a:r>
          </a:p>
          <a:p>
            <a:pPr lvl="1"/>
            <a:r>
              <a:rPr lang="en-US" dirty="0" smtClean="0"/>
              <a:t>May be held on another day if there is a disaster or emergency</a:t>
            </a:r>
          </a:p>
          <a:p>
            <a:r>
              <a:rPr lang="en-US" dirty="0" smtClean="0"/>
              <a:t>Combined Polling Places</a:t>
            </a:r>
          </a:p>
          <a:p>
            <a:pPr lvl="1"/>
            <a:r>
              <a:rPr lang="en-US" dirty="0" smtClean="0"/>
              <a:t>When no other election is being held in a school district, the board may designate combined polling places.</a:t>
            </a:r>
          </a:p>
          <a:p>
            <a:pPr lvl="1"/>
            <a:r>
              <a:rPr lang="en-US" dirty="0" smtClean="0"/>
              <a:t>By Dec. 31 of any year, board must  designate the polling places, which can only be changed via</a:t>
            </a:r>
          </a:p>
          <a:p>
            <a:pPr lvl="2"/>
            <a:r>
              <a:rPr lang="en-US" dirty="0" smtClean="0"/>
              <a:t>Procedure for changes in case of an emergency (Minn. Stat. 204B.175)</a:t>
            </a:r>
          </a:p>
          <a:p>
            <a:pPr lvl="2"/>
            <a:r>
              <a:rPr lang="en-US" dirty="0" smtClean="0"/>
              <a:t>Because a polling place became unavailable</a:t>
            </a:r>
          </a:p>
          <a:p>
            <a:pPr lvl="1"/>
            <a:r>
              <a:rPr lang="en-US" dirty="0" smtClean="0"/>
              <a:t>If combined polling places designated, must </a:t>
            </a:r>
          </a:p>
          <a:p>
            <a:pPr lvl="2"/>
            <a:r>
              <a:rPr lang="en-US" dirty="0" smtClean="0"/>
              <a:t>Take account of geographic and population distribution</a:t>
            </a:r>
          </a:p>
          <a:p>
            <a:pPr lvl="2"/>
            <a:r>
              <a:rPr lang="en-US" dirty="0" smtClean="0"/>
              <a:t>Must be at a polling place used by the county or municipality</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78</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162228687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Questions?</a:t>
            </a:r>
          </a:p>
        </p:txBody>
      </p:sp>
      <p:pic>
        <p:nvPicPr>
          <p:cNvPr id="10"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14750" y="1971675"/>
            <a:ext cx="5623628" cy="4213972"/>
          </a:xfrm>
        </p:spPr>
      </p:pic>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79</a:t>
            </a:fld>
            <a:endParaRPr lang="en-US" dirty="0"/>
          </a:p>
        </p:txBody>
      </p:sp>
    </p:spTree>
    <p:extLst>
      <p:ext uri="{BB962C8B-B14F-4D97-AF65-F5344CB8AC3E}">
        <p14:creationId xmlns:p14="http://schemas.microsoft.com/office/powerpoint/2010/main" val="31096627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General and Special Ed Funding</a:t>
            </a:r>
            <a:br>
              <a:rPr lang="en-US" dirty="0"/>
            </a:br>
            <a:r>
              <a:rPr lang="en-US" dirty="0" smtClean="0"/>
              <a:t>COMPENSATORY PILOT GRANTS</a:t>
            </a:r>
            <a:endParaRPr lang="en-US" dirty="0"/>
          </a:p>
        </p:txBody>
      </p:sp>
      <p:sp>
        <p:nvSpPr>
          <p:cNvPr id="3" name="Content Placeholder 2"/>
          <p:cNvSpPr>
            <a:spLocks noGrp="1"/>
          </p:cNvSpPr>
          <p:nvPr>
            <p:ph idx="1"/>
          </p:nvPr>
        </p:nvSpPr>
        <p:spPr>
          <a:xfrm>
            <a:off x="441960" y="1952624"/>
            <a:ext cx="11628120" cy="4661535"/>
          </a:xfrm>
        </p:spPr>
        <p:txBody>
          <a:bodyPr>
            <a:normAutofit/>
          </a:bodyPr>
          <a:lstStyle/>
          <a:p>
            <a:pPr lvl="1">
              <a:buClr>
                <a:srgbClr val="003865"/>
              </a:buClr>
            </a:pPr>
            <a:r>
              <a:rPr lang="en-US" sz="3500" dirty="0" smtClean="0">
                <a:solidFill>
                  <a:srgbClr val="003865"/>
                </a:solidFill>
              </a:rPr>
              <a:t>Added </a:t>
            </a:r>
            <a:r>
              <a:rPr lang="en-US" sz="3500" dirty="0">
                <a:solidFill>
                  <a:srgbClr val="003865"/>
                </a:solidFill>
              </a:rPr>
              <a:t>permanently to regular compensatory revenue at the FY 17 </a:t>
            </a:r>
            <a:r>
              <a:rPr lang="en-US" sz="3500" dirty="0" smtClean="0">
                <a:solidFill>
                  <a:srgbClr val="003865"/>
                </a:solidFill>
              </a:rPr>
              <a:t>level</a:t>
            </a:r>
          </a:p>
          <a:p>
            <a:pPr lvl="1">
              <a:buClr>
                <a:srgbClr val="003865"/>
              </a:buClr>
            </a:pPr>
            <a:r>
              <a:rPr lang="en-US" sz="3500" dirty="0" smtClean="0">
                <a:solidFill>
                  <a:srgbClr val="003865"/>
                </a:solidFill>
              </a:rPr>
              <a:t>Prevents $5 million funding decrease that was scheduled to occur between FY 17 and FY 18</a:t>
            </a:r>
          </a:p>
          <a:p>
            <a:pPr lvl="1">
              <a:buClr>
                <a:srgbClr val="003865"/>
              </a:buClr>
            </a:pPr>
            <a:r>
              <a:rPr lang="en-US" sz="3500" dirty="0" smtClean="0">
                <a:solidFill>
                  <a:srgbClr val="003865"/>
                </a:solidFill>
              </a:rPr>
              <a:t>(Same as Senate / Conference bills)</a:t>
            </a:r>
          </a:p>
          <a:p>
            <a:pPr lvl="1">
              <a:buClr>
                <a:srgbClr val="003865"/>
              </a:buClr>
            </a:pPr>
            <a:endParaRPr lang="en-US" sz="2600" dirty="0">
              <a:solidFill>
                <a:srgbClr val="003865"/>
              </a:solidFill>
            </a:endParaRPr>
          </a:p>
          <a:p>
            <a:endParaRPr lang="en-US" dirty="0">
              <a:solidFill>
                <a:schemeClr val="accent1"/>
              </a:solidFill>
            </a:endParaRP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8</a:t>
            </a:fld>
            <a:endParaRPr lang="en-US" dirty="0"/>
          </a:p>
        </p:txBody>
      </p:sp>
    </p:spTree>
    <p:extLst>
      <p:ext uri="{BB962C8B-B14F-4D97-AF65-F5344CB8AC3E}">
        <p14:creationId xmlns:p14="http://schemas.microsoft.com/office/powerpoint/2010/main" val="2031678205"/>
      </p:ext>
    </p:extLst>
  </p:cSld>
  <p:clrMapOvr>
    <a:masterClrMapping/>
  </p:clrMapOvr>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838200" y="1714501"/>
            <a:ext cx="10515600" cy="5006974"/>
          </a:xfrm>
        </p:spPr>
        <p:txBody>
          <a:bodyPr>
            <a:normAutofit fontScale="40000" lnSpcReduction="20000"/>
          </a:bodyPr>
          <a:lstStyle/>
          <a:p>
            <a:endParaRPr lang="en-US" sz="2700" b="1" dirty="0" smtClean="0"/>
          </a:p>
          <a:p>
            <a:endParaRPr lang="en-US" sz="2700" b="1" dirty="0"/>
          </a:p>
          <a:p>
            <a:r>
              <a:rPr lang="en-US" sz="3700" b="1" dirty="0" smtClean="0"/>
              <a:t>Tom Melcher</a:t>
            </a:r>
          </a:p>
          <a:p>
            <a:r>
              <a:rPr lang="en-US" sz="3700" b="1" dirty="0" smtClean="0"/>
              <a:t>Director, School Finance</a:t>
            </a:r>
          </a:p>
          <a:p>
            <a:r>
              <a:rPr lang="en-US" sz="3100" i="1" dirty="0" smtClean="0"/>
              <a:t>Tom.melcher@state.mn.us</a:t>
            </a:r>
          </a:p>
          <a:p>
            <a:r>
              <a:rPr lang="en-US" sz="3100" dirty="0" smtClean="0"/>
              <a:t>651-582-8828</a:t>
            </a:r>
          </a:p>
          <a:p>
            <a:endParaRPr lang="en-US" sz="3100" dirty="0"/>
          </a:p>
          <a:p>
            <a:r>
              <a:rPr lang="en-US" sz="3700" b="1" dirty="0" smtClean="0"/>
              <a:t>Adosh Unni</a:t>
            </a:r>
          </a:p>
          <a:p>
            <a:r>
              <a:rPr lang="en-US" sz="3700" b="1" dirty="0" smtClean="0"/>
              <a:t>Director, Government Relations</a:t>
            </a:r>
          </a:p>
          <a:p>
            <a:r>
              <a:rPr lang="en-US" sz="3100" i="1" dirty="0" smtClean="0"/>
              <a:t>Adosh.unni@state.mn.us</a:t>
            </a:r>
          </a:p>
          <a:p>
            <a:r>
              <a:rPr lang="en-US" sz="3100" dirty="0" smtClean="0"/>
              <a:t>651-582-8292</a:t>
            </a:r>
          </a:p>
          <a:p>
            <a:endParaRPr lang="en-US" sz="3100" dirty="0" smtClean="0"/>
          </a:p>
          <a:p>
            <a:r>
              <a:rPr lang="en-US" sz="3700" b="1" dirty="0" smtClean="0"/>
              <a:t>Kate Lynne Snyder</a:t>
            </a:r>
          </a:p>
          <a:p>
            <a:r>
              <a:rPr lang="en-US" sz="3700" b="1" dirty="0" smtClean="0"/>
              <a:t>Deputy Director, Government Relations</a:t>
            </a:r>
          </a:p>
          <a:p>
            <a:r>
              <a:rPr lang="en-US" sz="3100" i="1" dirty="0" smtClean="0"/>
              <a:t>Kate.lynne.Snyder@state.mn.us</a:t>
            </a:r>
          </a:p>
          <a:p>
            <a:r>
              <a:rPr lang="en-US" sz="3100" i="1" dirty="0" smtClean="0"/>
              <a:t>651-582-8856</a:t>
            </a:r>
          </a:p>
          <a:p>
            <a:endParaRPr lang="en-US" sz="2200" i="1" dirty="0" smtClean="0"/>
          </a:p>
          <a:p>
            <a:endParaRPr lang="en-US" sz="2200" dirty="0"/>
          </a:p>
          <a:p>
            <a:endParaRPr lang="en-US" sz="2200" dirty="0"/>
          </a:p>
        </p:txBody>
      </p:sp>
      <p:sp>
        <p:nvSpPr>
          <p:cNvPr id="4" name="Date Placeholder 3"/>
          <p:cNvSpPr>
            <a:spLocks noGrp="1"/>
          </p:cNvSpPr>
          <p:nvPr>
            <p:ph type="dt" sz="half" idx="10"/>
          </p:nvPr>
        </p:nvSpPr>
        <p:spPr/>
        <p:txBody>
          <a:bodyPr/>
          <a:lstStyle/>
          <a:p>
            <a:fld id="{D094F804-653A-41F1-A565-1098D9DEB37A}" type="datetime1">
              <a:rPr lang="en-US" smtClean="0"/>
              <a:t>6/26/17</a:t>
            </a:fld>
            <a:endParaRPr lang="en-US" dirty="0"/>
          </a:p>
        </p:txBody>
      </p:sp>
      <p:sp>
        <p:nvSpPr>
          <p:cNvPr id="6" name="Slide Number Placeholder 5"/>
          <p:cNvSpPr>
            <a:spLocks noGrp="1"/>
          </p:cNvSpPr>
          <p:nvPr>
            <p:ph type="sldNum" sz="quarter" idx="11"/>
          </p:nvPr>
        </p:nvSpPr>
        <p:spPr/>
        <p:txBody>
          <a:bodyPr/>
          <a:lstStyle/>
          <a:p>
            <a:fld id="{48F63A3B-78C7-47BE-AE5E-E10140E04643}" type="slidenum">
              <a:rPr lang="en-US" smtClean="0"/>
              <a:pPr/>
              <a:t>80</a:t>
            </a:fld>
            <a:endParaRPr lang="en-US" dirty="0"/>
          </a:p>
        </p:txBody>
      </p:sp>
      <p:sp>
        <p:nvSpPr>
          <p:cNvPr id="2" name="TextBox 1"/>
          <p:cNvSpPr txBox="1"/>
          <p:nvPr/>
        </p:nvSpPr>
        <p:spPr>
          <a:xfrm>
            <a:off x="446379" y="283700"/>
            <a:ext cx="6408156" cy="1107996"/>
          </a:xfrm>
          <a:prstGeom prst="rect">
            <a:avLst/>
          </a:prstGeom>
          <a:noFill/>
        </p:spPr>
        <p:txBody>
          <a:bodyPr wrap="square" rtlCol="0">
            <a:spAutoFit/>
          </a:bodyPr>
          <a:lstStyle/>
          <a:p>
            <a:r>
              <a:rPr lang="en-US" sz="6600" dirty="0" smtClean="0"/>
              <a:t>Thank you!</a:t>
            </a:r>
            <a:endParaRPr lang="en-US" sz="4000" dirty="0"/>
          </a:p>
        </p:txBody>
      </p:sp>
    </p:spTree>
    <p:extLst>
      <p:ext uri="{BB962C8B-B14F-4D97-AF65-F5344CB8AC3E}">
        <p14:creationId xmlns:p14="http://schemas.microsoft.com/office/powerpoint/2010/main" val="3088764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General and Special Ed Funding</a:t>
            </a:r>
            <a:br>
              <a:rPr lang="en-US" dirty="0"/>
            </a:br>
            <a:r>
              <a:rPr lang="en-US" dirty="0" smtClean="0"/>
              <a:t>USES OF COMPENSATORY </a:t>
            </a:r>
            <a:r>
              <a:rPr lang="en-US" dirty="0"/>
              <a:t>REVENUE</a:t>
            </a:r>
          </a:p>
        </p:txBody>
      </p:sp>
      <p:sp>
        <p:nvSpPr>
          <p:cNvPr id="3" name="Content Placeholder 2"/>
          <p:cNvSpPr>
            <a:spLocks noGrp="1"/>
          </p:cNvSpPr>
          <p:nvPr>
            <p:ph idx="1"/>
          </p:nvPr>
        </p:nvSpPr>
        <p:spPr>
          <a:xfrm>
            <a:off x="295835" y="1519518"/>
            <a:ext cx="11645153" cy="4836832"/>
          </a:xfrm>
        </p:spPr>
        <p:txBody>
          <a:bodyPr>
            <a:normAutofit/>
          </a:bodyPr>
          <a:lstStyle/>
          <a:p>
            <a:pPr lvl="2"/>
            <a:r>
              <a:rPr lang="en-US" sz="2800" dirty="0" smtClean="0">
                <a:solidFill>
                  <a:srgbClr val="003865"/>
                </a:solidFill>
              </a:rPr>
              <a:t>A percentage of total compensatory revenue (regular + amount from pilot grant), roughly equal to the increase over the FY 17 base,  must be used for extended time activities:</a:t>
            </a:r>
          </a:p>
          <a:p>
            <a:pPr lvl="3"/>
            <a:r>
              <a:rPr lang="en-US" sz="2800" dirty="0" smtClean="0">
                <a:solidFill>
                  <a:srgbClr val="003865"/>
                </a:solidFill>
              </a:rPr>
              <a:t>FY 18:  1.7%</a:t>
            </a:r>
          </a:p>
          <a:p>
            <a:pPr lvl="3"/>
            <a:r>
              <a:rPr lang="en-US" sz="2800" dirty="0" smtClean="0">
                <a:solidFill>
                  <a:srgbClr val="003865"/>
                </a:solidFill>
              </a:rPr>
              <a:t>FY 19:  3.5%</a:t>
            </a:r>
          </a:p>
          <a:p>
            <a:pPr lvl="3"/>
            <a:r>
              <a:rPr lang="en-US" sz="2800" dirty="0" smtClean="0">
                <a:solidFill>
                  <a:srgbClr val="003865"/>
                </a:solidFill>
              </a:rPr>
              <a:t>FY 20 and later:  3.5% + the percentage change in the formula from FY 2019</a:t>
            </a:r>
            <a:endParaRPr lang="en-US" sz="2800" dirty="0">
              <a:solidFill>
                <a:srgbClr val="003865"/>
              </a:solidFill>
            </a:endParaRPr>
          </a:p>
          <a:p>
            <a:pPr lvl="1">
              <a:buClr>
                <a:srgbClr val="003865"/>
              </a:buClr>
            </a:pPr>
            <a:r>
              <a:rPr lang="en-US" sz="2800" dirty="0" smtClean="0">
                <a:solidFill>
                  <a:srgbClr val="003865"/>
                </a:solidFill>
              </a:rPr>
              <a:t>(Same as Conference</a:t>
            </a:r>
            <a:r>
              <a:rPr lang="en-US" sz="2800" dirty="0">
                <a:solidFill>
                  <a:srgbClr val="003865"/>
                </a:solidFill>
              </a:rPr>
              <a:t>)</a:t>
            </a:r>
          </a:p>
          <a:p>
            <a:pPr lvl="3"/>
            <a:endParaRPr lang="en-US" sz="2800" dirty="0" smtClean="0">
              <a:solidFill>
                <a:srgbClr val="003865"/>
              </a:solidFill>
            </a:endParaRPr>
          </a:p>
          <a:p>
            <a:pPr lvl="3"/>
            <a:endParaRPr lang="en-US" sz="2800" dirty="0" smtClean="0">
              <a:solidFill>
                <a:srgbClr val="003865"/>
              </a:solidFill>
            </a:endParaRPr>
          </a:p>
        </p:txBody>
      </p:sp>
      <p:sp>
        <p:nvSpPr>
          <p:cNvPr id="4" name="Date Placeholder 3"/>
          <p:cNvSpPr>
            <a:spLocks noGrp="1"/>
          </p:cNvSpPr>
          <p:nvPr>
            <p:ph type="dt" sz="half" idx="10"/>
          </p:nvPr>
        </p:nvSpPr>
        <p:spPr/>
        <p:txBody>
          <a:bodyPr/>
          <a:lstStyle/>
          <a:p>
            <a:fld id="{824D5D47-1752-4D84-8BFB-C2F71A34C932}" type="datetime1">
              <a:rPr lang="en-US" smtClean="0"/>
              <a:t>6/26/17</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9</a:t>
            </a:fld>
            <a:endParaRPr lang="en-US" dirty="0"/>
          </a:p>
        </p:txBody>
      </p:sp>
    </p:spTree>
    <p:extLst>
      <p:ext uri="{BB962C8B-B14F-4D97-AF65-F5344CB8AC3E}">
        <p14:creationId xmlns:p14="http://schemas.microsoft.com/office/powerpoint/2010/main" val="295822235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MN.IT" id="{43004C98-5B53-4D58-92B4-D334E886AB92}" vid="{BCC84AB3-760B-4B29-9458-5FA6845EC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DFDE64AAE0974A8908DD3553DDBF03" ma:contentTypeVersion="0" ma:contentTypeDescription="Create a new document." ma:contentTypeScope="" ma:versionID="46a287b4c15f326c72e9d063441dc05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C9447E-F997-462B-B617-BE5B3B6BA1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26A1386-9537-4EA6-B9A3-FB7D154FAC23}">
  <ds:schemaRefs>
    <ds:schemaRef ds:uri="http://schemas.microsoft.com/office/infopath/2007/PartnerControls"/>
    <ds:schemaRef ds:uri="http://schemas.microsoft.com/office/2006/metadata/properties"/>
    <ds:schemaRef ds:uri="http://schemas.microsoft.com/office/2006/documentManagement/types"/>
    <ds:schemaRef ds:uri="http://purl.org/dc/elements/1.1/"/>
    <ds:schemaRef ds:uri="http://purl.org/dc/dcmitype/"/>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2617A5B-38EC-4037-96F9-B81D9FB1B3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MN.IT</Template>
  <TotalTime>26236</TotalTime>
  <Words>6012</Words>
  <Application>Microsoft Macintosh PowerPoint</Application>
  <PresentationFormat>Custom</PresentationFormat>
  <Paragraphs>660</Paragraphs>
  <Slides>80</Slides>
  <Notes>3</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MN.IT</vt:lpstr>
      <vt:lpstr>E-12 EDUCATION, BONDING AND TAX BILLS 2017 Legislative Session</vt:lpstr>
      <vt:lpstr>E-12 Education Bills  STATE GENERAL FUND SPENDING TARGETS (State Aid Appropriations - $ Millions)</vt:lpstr>
      <vt:lpstr>E-12 EDUCATION BILLS – MAJOR SPENDING CATEGORIES FY 18 – 19 Biennium State Appropriations - $ in Thousands</vt:lpstr>
      <vt:lpstr> E-12 EDUCATION BILLS – MAJOR SPENDING CATEGORIES FY 20 – 21 Biennium State Appropriations  - $ in Thousands</vt:lpstr>
      <vt:lpstr>GENERAL AND SPECIAL ED FUNDING  FY 18 – 19 Biennium State Appropriations  - $ in Thousands</vt:lpstr>
      <vt:lpstr>GENERAL AND SPECIAL ED FUNDING  FY 20 – 21 Biennium (“Tails”) State Appropriations  - $ in Thousands</vt:lpstr>
      <vt:lpstr>General and Special Ed Funding FORMULA ALLOWANCE INCREASES</vt:lpstr>
      <vt:lpstr>General and Special Ed Funding COMPENSATORY PILOT GRANTS</vt:lpstr>
      <vt:lpstr>General and Special Ed Funding USES OF COMPENSATORY REVENUE</vt:lpstr>
      <vt:lpstr>General and Special Ed Funding PUPIL TRANSPORTATION</vt:lpstr>
      <vt:lpstr>General and Special Ed Funding                             SPECIAL ED FUNDING ED ng</vt:lpstr>
      <vt:lpstr>General and Special Ed Funding               SPECIAL ED FUNDING ED ng</vt:lpstr>
      <vt:lpstr>MISCELLANEOUS GENERAL ED FUNDING CHANGES </vt:lpstr>
      <vt:lpstr>MISCELLANEOUS GENERAL ED FUNDING CHANGES </vt:lpstr>
      <vt:lpstr>GENERAL ED FUNDING CHANGES – LOCAL PROVISIONS </vt:lpstr>
      <vt:lpstr>GENERAL ED FUNDING CHANGES – LOCAL PROVISIONS </vt:lpstr>
      <vt:lpstr>EARLY LEARNING FY 18 – 19 Biennium State Appropriations  - $ in Thousands</vt:lpstr>
      <vt:lpstr>EARLY LEARNING FY 20 – 21 Biennium State Appropriations  - $ in Thousands</vt:lpstr>
      <vt:lpstr>EARLY LEARNING Voluntary PreK (VPK) / School Readiness Plus (SR+)</vt:lpstr>
      <vt:lpstr>EARLY LEARNING Voluntary PreK (VPK) / School Readiness Plus</vt:lpstr>
      <vt:lpstr>EARLY LEARNING Voluntary PreK (VPK) / School Readiness Plus</vt:lpstr>
      <vt:lpstr>EARLY LEARNING Voluntary PreK (VPK) / School Readiness Plus</vt:lpstr>
      <vt:lpstr>EARLY LEARNING Voluntary PreK (VPK) / School Readiness Plus</vt:lpstr>
      <vt:lpstr>EARLY LEARNING School Readiness Plus</vt:lpstr>
      <vt:lpstr>EARLY LEARNING School Readiness Plus</vt:lpstr>
      <vt:lpstr>ECFE FUNDING  </vt:lpstr>
      <vt:lpstr>OTHER EDUCATION FUNDING FY 18 – 19 Biennium State Appropriations  - $ in Thousands</vt:lpstr>
      <vt:lpstr>OTHER EDUCATION FUNDING FY 20 – 21 Biennium State Appropriations  - $ in Thousands</vt:lpstr>
      <vt:lpstr>Other Education Funding </vt:lpstr>
      <vt:lpstr>SMALLER GRANTS AND AID CHANGES FY 18 – 19 Biennium ($ in Thousands) </vt:lpstr>
      <vt:lpstr>SMALLER GRANTS AND AID CHANGES FY 18 – 19 Biennium ($ in Thousands)  </vt:lpstr>
      <vt:lpstr>SMALLER GRANTS AND AID CHANGES FY 18 – 19 Biennium ($ in Thousands)  </vt:lpstr>
      <vt:lpstr>SMALLER GRANTS AND AID CHANGES FY 18 – 19 Biennium ($ in Thousands)  </vt:lpstr>
      <vt:lpstr>SMALLER GRANTS AND AID CHANGES FY 18 – 19 Biennium ($ in Thousands)  </vt:lpstr>
      <vt:lpstr>SMALLER GRANTS AND AID CHANGES FY 18 – 19 Biennium ($ in Thousands)  </vt:lpstr>
      <vt:lpstr>FACILITIES </vt:lpstr>
      <vt:lpstr>FACILITIES </vt:lpstr>
      <vt:lpstr>FACILITIES </vt:lpstr>
      <vt:lpstr>NUTRITION CONTRACTS </vt:lpstr>
      <vt:lpstr>NUTRITION CONTRACTS </vt:lpstr>
      <vt:lpstr>DISTRICT REORGANIZATION </vt:lpstr>
      <vt:lpstr>BONDING BILL School Facilities</vt:lpstr>
      <vt:lpstr>BONDING BILL School Facilities</vt:lpstr>
      <vt:lpstr>E-12 Tax Bill – Education Provisions  STATE GENERAL FUND SPENDING TARGETS (State Aid Appropriations - $ Thousands)</vt:lpstr>
      <vt:lpstr>TAX BILL Property Taxes</vt:lpstr>
      <vt:lpstr>TAX BILL Sales and Use Taxes</vt:lpstr>
      <vt:lpstr>TAX BILL Income Taxes</vt:lpstr>
      <vt:lpstr>E-12 Policy Provisions</vt:lpstr>
      <vt:lpstr>Teachers: Licensure</vt:lpstr>
      <vt:lpstr>Teachers: Licensure </vt:lpstr>
      <vt:lpstr>Teachers: Licensure</vt:lpstr>
      <vt:lpstr>Teachers: Licensure</vt:lpstr>
      <vt:lpstr>Teachers: Licensure</vt:lpstr>
      <vt:lpstr>Teachers: Licensure</vt:lpstr>
      <vt:lpstr>Teachers: Licensure</vt:lpstr>
      <vt:lpstr>Teachers: Preparation Programs </vt:lpstr>
      <vt:lpstr>Teachers: Unrequested Leave of Absence</vt:lpstr>
      <vt:lpstr>Teachers: Alternative Teacher Professional Pay  </vt:lpstr>
      <vt:lpstr>Every Student Succeeds Act (ESSA)</vt:lpstr>
      <vt:lpstr>Testing</vt:lpstr>
      <vt:lpstr>Reading Proficiency</vt:lpstr>
      <vt:lpstr>E-Learning Days</vt:lpstr>
      <vt:lpstr>Career and Technical Education Innovation Pilot Projects</vt:lpstr>
      <vt:lpstr>Innovation Research Zones Pilot Program</vt:lpstr>
      <vt:lpstr>Data Disaggregation </vt:lpstr>
      <vt:lpstr>Post-Secondary Options</vt:lpstr>
      <vt:lpstr>Charters</vt:lpstr>
      <vt:lpstr>Positive Behavioral Interventions and Supports</vt:lpstr>
      <vt:lpstr>Special Education</vt:lpstr>
      <vt:lpstr>Special Education</vt:lpstr>
      <vt:lpstr>Early Learning Scholarships</vt:lpstr>
      <vt:lpstr>Perpich Center for Arts Education </vt:lpstr>
      <vt:lpstr>Other Items</vt:lpstr>
      <vt:lpstr>Other Items  </vt:lpstr>
      <vt:lpstr>Grants</vt:lpstr>
      <vt:lpstr>Grants</vt:lpstr>
      <vt:lpstr>Grants</vt:lpstr>
      <vt:lpstr>Elections Bill</vt:lpstr>
      <vt:lpstr>Questions?</vt:lpstr>
      <vt:lpstr>PowerPoint Presentation</vt:lpstr>
    </vt:vector>
  </TitlesOfParts>
  <Manager/>
  <Company>State of Minnesota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Minnesota Sample PowerPoint Template</dc:title>
  <dc:subject>PowerPoint Template</dc:subject>
  <dc:creator>MN.IT Services Communications</dc:creator>
  <cp:keywords>PowerPoint, Template</cp:keywords>
  <dc:description>Version 1.1, Released 8-2016</dc:description>
  <cp:lastModifiedBy>Alice Seuffert</cp:lastModifiedBy>
  <cp:revision>826</cp:revision>
  <cp:lastPrinted>2017-05-26T16:52:00Z</cp:lastPrinted>
  <dcterms:created xsi:type="dcterms:W3CDTF">2016-01-06T16:54:03Z</dcterms:created>
  <dcterms:modified xsi:type="dcterms:W3CDTF">2017-06-26T14:32:23Z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0x01010090DFDE64AAE0974A8908DD3553DDBF03</vt:lpwstr>
  </property>
</Properties>
</file>